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0"/>
  </p:notesMasterIdLst>
  <p:sldIdLst>
    <p:sldId id="256" r:id="rId2"/>
    <p:sldId id="257" r:id="rId3"/>
    <p:sldId id="259" r:id="rId4"/>
    <p:sldId id="258" r:id="rId5"/>
    <p:sldId id="313" r:id="rId6"/>
    <p:sldId id="342" r:id="rId7"/>
    <p:sldId id="264" r:id="rId8"/>
    <p:sldId id="314" r:id="rId9"/>
    <p:sldId id="315" r:id="rId10"/>
    <p:sldId id="316" r:id="rId11"/>
    <p:sldId id="319" r:id="rId12"/>
    <p:sldId id="320" r:id="rId13"/>
    <p:sldId id="321" r:id="rId14"/>
    <p:sldId id="322" r:id="rId15"/>
    <p:sldId id="323" r:id="rId16"/>
    <p:sldId id="324" r:id="rId17"/>
    <p:sldId id="325" r:id="rId18"/>
    <p:sldId id="343" r:id="rId19"/>
    <p:sldId id="336" r:id="rId20"/>
    <p:sldId id="337" r:id="rId21"/>
    <p:sldId id="326" r:id="rId22"/>
    <p:sldId id="327" r:id="rId23"/>
    <p:sldId id="328" r:id="rId24"/>
    <p:sldId id="329" r:id="rId25"/>
    <p:sldId id="330" r:id="rId26"/>
    <p:sldId id="331" r:id="rId27"/>
    <p:sldId id="338" r:id="rId28"/>
    <p:sldId id="332" r:id="rId29"/>
    <p:sldId id="333" r:id="rId30"/>
    <p:sldId id="339" r:id="rId31"/>
    <p:sldId id="335" r:id="rId32"/>
    <p:sldId id="340" r:id="rId33"/>
    <p:sldId id="334" r:id="rId34"/>
    <p:sldId id="341" r:id="rId35"/>
    <p:sldId id="345" r:id="rId36"/>
    <p:sldId id="346" r:id="rId37"/>
    <p:sldId id="344" r:id="rId38"/>
    <p:sldId id="318" r:id="rId39"/>
  </p:sldIdLst>
  <p:sldSz cx="9144000" cy="5143500" type="screen16x9"/>
  <p:notesSz cx="6858000" cy="9144000"/>
  <p:embeddedFontLst>
    <p:embeddedFont>
      <p:font typeface="Advent Pro" panose="020B0604020202020204" charset="0"/>
      <p:regular r:id="rId41"/>
      <p:bold r:id="rId42"/>
    </p:embeddedFont>
    <p:embeddedFont>
      <p:font typeface="Advent Pro Medium" panose="020B0604020202020204" charset="0"/>
      <p:regular r:id="rId43"/>
      <p:bold r:id="rId44"/>
    </p:embeddedFont>
    <p:embeddedFont>
      <p:font typeface="Bungee" panose="020B0604020202020204" charset="0"/>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Segoe UI" panose="020B050204020402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D41"/>
    <a:srgbClr val="9107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A075D3-F186-4B0F-9713-AB191C438C07}">
  <a:tblStyle styleId="{7BA075D3-F186-4B0F-9713-AB191C438C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2443" autoAdjust="0"/>
  </p:normalViewPr>
  <p:slideViewPr>
    <p:cSldViewPr snapToGrid="0">
      <p:cViewPr varScale="1">
        <p:scale>
          <a:sx n="121" d="100"/>
          <a:sy n="121" d="100"/>
        </p:scale>
        <p:origin x="34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F5234-1126-4451-9151-6895D24F79A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9B3210B9-2514-466B-871C-B7E6C8108FE5}">
      <dgm:prSet phldrT="[Text]" custT="1"/>
      <dgm:spPr/>
      <dgm:t>
        <a:bodyPr/>
        <a:lstStyle/>
        <a:p>
          <a:r>
            <a:rPr lang="en-IN" sz="1800" dirty="0"/>
            <a:t>Inverse Position</a:t>
          </a:r>
          <a:endParaRPr lang="en-IN" sz="2800" dirty="0"/>
        </a:p>
      </dgm:t>
    </dgm:pt>
    <dgm:pt modelId="{068D079C-8093-4D3C-B8A3-2B8DB592B28D}" type="parTrans" cxnId="{32DB309C-11E7-4D2A-8861-F78EA5BF22DB}">
      <dgm:prSet/>
      <dgm:spPr/>
      <dgm:t>
        <a:bodyPr/>
        <a:lstStyle/>
        <a:p>
          <a:endParaRPr lang="en-IN"/>
        </a:p>
      </dgm:t>
    </dgm:pt>
    <dgm:pt modelId="{4EA60069-C6CB-4E29-A091-21CBE329E017}" type="sibTrans" cxnId="{32DB309C-11E7-4D2A-8861-F78EA5BF22DB}">
      <dgm:prSet/>
      <dgm:spPr/>
      <dgm:t>
        <a:bodyPr/>
        <a:lstStyle/>
        <a:p>
          <a:endParaRPr lang="en-IN"/>
        </a:p>
      </dgm:t>
    </dgm:pt>
    <dgm:pt modelId="{C58D714A-643A-4485-B306-95247F957762}">
      <dgm:prSet phldrT="[Text]" custT="1"/>
      <dgm:spPr/>
      <dgm:t>
        <a:bodyPr/>
        <a:lstStyle/>
        <a:p>
          <a:r>
            <a:rPr lang="en-IN" sz="1800" dirty="0"/>
            <a:t>Inverse Orientation</a:t>
          </a:r>
        </a:p>
      </dgm:t>
    </dgm:pt>
    <dgm:pt modelId="{8FA21CA0-01D7-49C3-8B5F-65DD4BC1DD69}" type="parTrans" cxnId="{2D752751-F7CC-45BC-84BA-67726DE27A4D}">
      <dgm:prSet/>
      <dgm:spPr/>
      <dgm:t>
        <a:bodyPr/>
        <a:lstStyle/>
        <a:p>
          <a:endParaRPr lang="en-IN"/>
        </a:p>
      </dgm:t>
    </dgm:pt>
    <dgm:pt modelId="{E38E9664-83B3-4FFC-B68D-5885A5C91133}" type="sibTrans" cxnId="{2D752751-F7CC-45BC-84BA-67726DE27A4D}">
      <dgm:prSet/>
      <dgm:spPr/>
      <dgm:t>
        <a:bodyPr/>
        <a:lstStyle/>
        <a:p>
          <a:endParaRPr lang="en-IN"/>
        </a:p>
      </dgm:t>
    </dgm:pt>
    <dgm:pt modelId="{0B31869D-CC72-4E09-98FE-D07391DCA6C8}">
      <dgm:prSet phldrT="[Text]" custT="1"/>
      <dgm:spPr/>
      <dgm:t>
        <a:bodyPr/>
        <a:lstStyle/>
        <a:p>
          <a:r>
            <a:rPr lang="en-IN" sz="1800" dirty="0"/>
            <a:t>Inverse Kinematics</a:t>
          </a:r>
          <a:endParaRPr lang="en-IN" sz="3200" dirty="0"/>
        </a:p>
      </dgm:t>
    </dgm:pt>
    <dgm:pt modelId="{F5E0DF1A-E8F3-48BB-A2A5-2992A90E5E95}" type="sibTrans" cxnId="{B7B85B42-F0B3-436B-9DEE-166CA992A6D9}">
      <dgm:prSet/>
      <dgm:spPr/>
      <dgm:t>
        <a:bodyPr/>
        <a:lstStyle/>
        <a:p>
          <a:endParaRPr lang="en-IN"/>
        </a:p>
      </dgm:t>
    </dgm:pt>
    <dgm:pt modelId="{232CC7FB-E655-48A2-9FC5-D3B35A64ADBE}" type="parTrans" cxnId="{B7B85B42-F0B3-436B-9DEE-166CA992A6D9}">
      <dgm:prSet/>
      <dgm:spPr/>
      <dgm:t>
        <a:bodyPr/>
        <a:lstStyle/>
        <a:p>
          <a:endParaRPr lang="en-IN"/>
        </a:p>
      </dgm:t>
    </dgm:pt>
    <dgm:pt modelId="{BA353DE7-5DE6-470B-A71E-7BE12BE9CB73}" type="pres">
      <dgm:prSet presAssocID="{E09F5234-1126-4451-9151-6895D24F79A8}" presName="Name0" presStyleCnt="0">
        <dgm:presLayoutVars>
          <dgm:chPref val="1"/>
          <dgm:dir/>
          <dgm:animOne val="branch"/>
          <dgm:animLvl val="lvl"/>
          <dgm:resizeHandles val="exact"/>
        </dgm:presLayoutVars>
      </dgm:prSet>
      <dgm:spPr/>
    </dgm:pt>
    <dgm:pt modelId="{8AD2E600-6EAB-4B47-BC8C-8C7888FC9D3E}" type="pres">
      <dgm:prSet presAssocID="{0B31869D-CC72-4E09-98FE-D07391DCA6C8}" presName="root1" presStyleCnt="0"/>
      <dgm:spPr/>
    </dgm:pt>
    <dgm:pt modelId="{31143191-2568-4C42-A67D-AE3C53A01F86}" type="pres">
      <dgm:prSet presAssocID="{0B31869D-CC72-4E09-98FE-D07391DCA6C8}" presName="LevelOneTextNode" presStyleLbl="node0" presStyleIdx="0" presStyleCnt="1" custAng="5400000" custScaleX="63412" custScaleY="57130" custLinFactX="-100000" custLinFactNeighborX="-135099" custLinFactNeighborY="-4980">
        <dgm:presLayoutVars>
          <dgm:chPref val="3"/>
        </dgm:presLayoutVars>
      </dgm:prSet>
      <dgm:spPr/>
    </dgm:pt>
    <dgm:pt modelId="{CF2E09D5-61CA-427E-AC1F-FBB9D7FEC5D8}" type="pres">
      <dgm:prSet presAssocID="{0B31869D-CC72-4E09-98FE-D07391DCA6C8}" presName="level2hierChild" presStyleCnt="0"/>
      <dgm:spPr/>
    </dgm:pt>
    <dgm:pt modelId="{C74D62DF-3809-4CFB-A3E2-66B7506E7006}" type="pres">
      <dgm:prSet presAssocID="{068D079C-8093-4D3C-B8A3-2B8DB592B28D}" presName="conn2-1" presStyleLbl="parChTrans1D2" presStyleIdx="0" presStyleCnt="2"/>
      <dgm:spPr/>
    </dgm:pt>
    <dgm:pt modelId="{EC758BFA-D7F9-460F-9683-8647E0AC0A01}" type="pres">
      <dgm:prSet presAssocID="{068D079C-8093-4D3C-B8A3-2B8DB592B28D}" presName="connTx" presStyleLbl="parChTrans1D2" presStyleIdx="0" presStyleCnt="2"/>
      <dgm:spPr/>
    </dgm:pt>
    <dgm:pt modelId="{B74B3DC5-144E-4716-8955-38E5C2081FA9}" type="pres">
      <dgm:prSet presAssocID="{9B3210B9-2514-466B-871C-B7E6C8108FE5}" presName="root2" presStyleCnt="0"/>
      <dgm:spPr/>
    </dgm:pt>
    <dgm:pt modelId="{81C1CB3D-13E6-4F5C-8D3B-9EABCA0A1CBD}" type="pres">
      <dgm:prSet presAssocID="{9B3210B9-2514-466B-871C-B7E6C8108FE5}" presName="LevelTwoTextNode" presStyleLbl="node2" presStyleIdx="0" presStyleCnt="2" custScaleX="79358" custScaleY="54175" custLinFactY="-75791" custLinFactNeighborX="1051" custLinFactNeighborY="-100000">
        <dgm:presLayoutVars>
          <dgm:chPref val="3"/>
        </dgm:presLayoutVars>
      </dgm:prSet>
      <dgm:spPr/>
    </dgm:pt>
    <dgm:pt modelId="{B84981F4-A088-49A2-9135-41DD0B7DB3CC}" type="pres">
      <dgm:prSet presAssocID="{9B3210B9-2514-466B-871C-B7E6C8108FE5}" presName="level3hierChild" presStyleCnt="0"/>
      <dgm:spPr/>
    </dgm:pt>
    <dgm:pt modelId="{B7CFA266-8B36-4F63-8CC9-E9002BB9D36F}" type="pres">
      <dgm:prSet presAssocID="{8FA21CA0-01D7-49C3-8B5F-65DD4BC1DD69}" presName="conn2-1" presStyleLbl="parChTrans1D2" presStyleIdx="1" presStyleCnt="2"/>
      <dgm:spPr/>
    </dgm:pt>
    <dgm:pt modelId="{1FF6064C-0621-4CE0-8FF4-ABA0FD2D90CF}" type="pres">
      <dgm:prSet presAssocID="{8FA21CA0-01D7-49C3-8B5F-65DD4BC1DD69}" presName="connTx" presStyleLbl="parChTrans1D2" presStyleIdx="1" presStyleCnt="2"/>
      <dgm:spPr/>
    </dgm:pt>
    <dgm:pt modelId="{09CA7DE8-AB3C-4797-B532-AAC9CA2CA427}" type="pres">
      <dgm:prSet presAssocID="{C58D714A-643A-4485-B306-95247F957762}" presName="root2" presStyleCnt="0"/>
      <dgm:spPr/>
    </dgm:pt>
    <dgm:pt modelId="{28C60936-CC67-43A3-92A1-0571FFF93306}" type="pres">
      <dgm:prSet presAssocID="{C58D714A-643A-4485-B306-95247F957762}" presName="LevelTwoTextNode" presStyleLbl="node2" presStyleIdx="1" presStyleCnt="2" custScaleX="87970" custScaleY="58287" custLinFactY="23668" custLinFactNeighborX="1051" custLinFactNeighborY="100000">
        <dgm:presLayoutVars>
          <dgm:chPref val="3"/>
        </dgm:presLayoutVars>
      </dgm:prSet>
      <dgm:spPr/>
    </dgm:pt>
    <dgm:pt modelId="{815F25CA-A0E8-459B-9CAB-F912B991EB44}" type="pres">
      <dgm:prSet presAssocID="{C58D714A-643A-4485-B306-95247F957762}" presName="level3hierChild" presStyleCnt="0"/>
      <dgm:spPr/>
    </dgm:pt>
  </dgm:ptLst>
  <dgm:cxnLst>
    <dgm:cxn modelId="{75F75713-F740-401A-AAA3-5E8CC3B44ED2}" type="presOf" srcId="{E09F5234-1126-4451-9151-6895D24F79A8}" destId="{BA353DE7-5DE6-470B-A71E-7BE12BE9CB73}" srcOrd="0" destOrd="0" presId="urn:microsoft.com/office/officeart/2008/layout/HorizontalMultiLevelHierarchy"/>
    <dgm:cxn modelId="{9BE8F52E-0769-4D3B-8400-DED8BF24EE37}" type="presOf" srcId="{C58D714A-643A-4485-B306-95247F957762}" destId="{28C60936-CC67-43A3-92A1-0571FFF93306}" srcOrd="0" destOrd="0" presId="urn:microsoft.com/office/officeart/2008/layout/HorizontalMultiLevelHierarchy"/>
    <dgm:cxn modelId="{B7B85B42-F0B3-436B-9DEE-166CA992A6D9}" srcId="{E09F5234-1126-4451-9151-6895D24F79A8}" destId="{0B31869D-CC72-4E09-98FE-D07391DCA6C8}" srcOrd="0" destOrd="0" parTransId="{232CC7FB-E655-48A2-9FC5-D3B35A64ADBE}" sibTransId="{F5E0DF1A-E8F3-48BB-A2A5-2992A90E5E95}"/>
    <dgm:cxn modelId="{2D752751-F7CC-45BC-84BA-67726DE27A4D}" srcId="{0B31869D-CC72-4E09-98FE-D07391DCA6C8}" destId="{C58D714A-643A-4485-B306-95247F957762}" srcOrd="1" destOrd="0" parTransId="{8FA21CA0-01D7-49C3-8B5F-65DD4BC1DD69}" sibTransId="{E38E9664-83B3-4FFC-B68D-5885A5C91133}"/>
    <dgm:cxn modelId="{5C601777-B41A-4BB4-8F3A-58A3902E9C1F}" type="presOf" srcId="{0B31869D-CC72-4E09-98FE-D07391DCA6C8}" destId="{31143191-2568-4C42-A67D-AE3C53A01F86}" srcOrd="0" destOrd="0" presId="urn:microsoft.com/office/officeart/2008/layout/HorizontalMultiLevelHierarchy"/>
    <dgm:cxn modelId="{8F438F8C-958F-4A1C-8A42-C7BCC6364477}" type="presOf" srcId="{068D079C-8093-4D3C-B8A3-2B8DB592B28D}" destId="{C74D62DF-3809-4CFB-A3E2-66B7506E7006}" srcOrd="0" destOrd="0" presId="urn:microsoft.com/office/officeart/2008/layout/HorizontalMultiLevelHierarchy"/>
    <dgm:cxn modelId="{32DB309C-11E7-4D2A-8861-F78EA5BF22DB}" srcId="{0B31869D-CC72-4E09-98FE-D07391DCA6C8}" destId="{9B3210B9-2514-466B-871C-B7E6C8108FE5}" srcOrd="0" destOrd="0" parTransId="{068D079C-8093-4D3C-B8A3-2B8DB592B28D}" sibTransId="{4EA60069-C6CB-4E29-A091-21CBE329E017}"/>
    <dgm:cxn modelId="{166E0DAF-D780-46FD-A735-C04697CABA7B}" type="presOf" srcId="{9B3210B9-2514-466B-871C-B7E6C8108FE5}" destId="{81C1CB3D-13E6-4F5C-8D3B-9EABCA0A1CBD}" srcOrd="0" destOrd="0" presId="urn:microsoft.com/office/officeart/2008/layout/HorizontalMultiLevelHierarchy"/>
    <dgm:cxn modelId="{7C9DAFC0-03FC-4EAC-BE27-82F82DB56893}" type="presOf" srcId="{8FA21CA0-01D7-49C3-8B5F-65DD4BC1DD69}" destId="{B7CFA266-8B36-4F63-8CC9-E9002BB9D36F}" srcOrd="0" destOrd="0" presId="urn:microsoft.com/office/officeart/2008/layout/HorizontalMultiLevelHierarchy"/>
    <dgm:cxn modelId="{8B3DCEC3-66D6-4668-9FBD-9D1376A039D0}" type="presOf" srcId="{8FA21CA0-01D7-49C3-8B5F-65DD4BC1DD69}" destId="{1FF6064C-0621-4CE0-8FF4-ABA0FD2D90CF}" srcOrd="1" destOrd="0" presId="urn:microsoft.com/office/officeart/2008/layout/HorizontalMultiLevelHierarchy"/>
    <dgm:cxn modelId="{08B432D3-FF26-4D2D-869A-F5449E362064}" type="presOf" srcId="{068D079C-8093-4D3C-B8A3-2B8DB592B28D}" destId="{EC758BFA-D7F9-460F-9683-8647E0AC0A01}" srcOrd="1" destOrd="0" presId="urn:microsoft.com/office/officeart/2008/layout/HorizontalMultiLevelHierarchy"/>
    <dgm:cxn modelId="{184135ED-24A6-48F4-AFE7-92D40F139578}" type="presParOf" srcId="{BA353DE7-5DE6-470B-A71E-7BE12BE9CB73}" destId="{8AD2E600-6EAB-4B47-BC8C-8C7888FC9D3E}" srcOrd="0" destOrd="0" presId="urn:microsoft.com/office/officeart/2008/layout/HorizontalMultiLevelHierarchy"/>
    <dgm:cxn modelId="{C5530378-DAE7-4543-9026-B7E16575E45C}" type="presParOf" srcId="{8AD2E600-6EAB-4B47-BC8C-8C7888FC9D3E}" destId="{31143191-2568-4C42-A67D-AE3C53A01F86}" srcOrd="0" destOrd="0" presId="urn:microsoft.com/office/officeart/2008/layout/HorizontalMultiLevelHierarchy"/>
    <dgm:cxn modelId="{17C47CAA-7559-445E-B341-4BDAFE28354E}" type="presParOf" srcId="{8AD2E600-6EAB-4B47-BC8C-8C7888FC9D3E}" destId="{CF2E09D5-61CA-427E-AC1F-FBB9D7FEC5D8}" srcOrd="1" destOrd="0" presId="urn:microsoft.com/office/officeart/2008/layout/HorizontalMultiLevelHierarchy"/>
    <dgm:cxn modelId="{BF2D4FC0-C386-4091-8EE6-7A8C4D5B26C3}" type="presParOf" srcId="{CF2E09D5-61CA-427E-AC1F-FBB9D7FEC5D8}" destId="{C74D62DF-3809-4CFB-A3E2-66B7506E7006}" srcOrd="0" destOrd="0" presId="urn:microsoft.com/office/officeart/2008/layout/HorizontalMultiLevelHierarchy"/>
    <dgm:cxn modelId="{62A4050B-9954-4599-A215-8B0B42C7E4A9}" type="presParOf" srcId="{C74D62DF-3809-4CFB-A3E2-66B7506E7006}" destId="{EC758BFA-D7F9-460F-9683-8647E0AC0A01}" srcOrd="0" destOrd="0" presId="urn:microsoft.com/office/officeart/2008/layout/HorizontalMultiLevelHierarchy"/>
    <dgm:cxn modelId="{79FAE6B6-DC47-47DE-9171-407348E25D96}" type="presParOf" srcId="{CF2E09D5-61CA-427E-AC1F-FBB9D7FEC5D8}" destId="{B74B3DC5-144E-4716-8955-38E5C2081FA9}" srcOrd="1" destOrd="0" presId="urn:microsoft.com/office/officeart/2008/layout/HorizontalMultiLevelHierarchy"/>
    <dgm:cxn modelId="{B419140A-C969-4191-B949-AEC9F8A73ED0}" type="presParOf" srcId="{B74B3DC5-144E-4716-8955-38E5C2081FA9}" destId="{81C1CB3D-13E6-4F5C-8D3B-9EABCA0A1CBD}" srcOrd="0" destOrd="0" presId="urn:microsoft.com/office/officeart/2008/layout/HorizontalMultiLevelHierarchy"/>
    <dgm:cxn modelId="{B86BCC3F-E89E-4FA2-A4F9-9E4B63CDD1AB}" type="presParOf" srcId="{B74B3DC5-144E-4716-8955-38E5C2081FA9}" destId="{B84981F4-A088-49A2-9135-41DD0B7DB3CC}" srcOrd="1" destOrd="0" presId="urn:microsoft.com/office/officeart/2008/layout/HorizontalMultiLevelHierarchy"/>
    <dgm:cxn modelId="{8DAC507F-6067-43C1-8C08-FD552D1B41E3}" type="presParOf" srcId="{CF2E09D5-61CA-427E-AC1F-FBB9D7FEC5D8}" destId="{B7CFA266-8B36-4F63-8CC9-E9002BB9D36F}" srcOrd="2" destOrd="0" presId="urn:microsoft.com/office/officeart/2008/layout/HorizontalMultiLevelHierarchy"/>
    <dgm:cxn modelId="{41031EA5-BBA4-4F0E-B95E-2E2FE007999E}" type="presParOf" srcId="{B7CFA266-8B36-4F63-8CC9-E9002BB9D36F}" destId="{1FF6064C-0621-4CE0-8FF4-ABA0FD2D90CF}" srcOrd="0" destOrd="0" presId="urn:microsoft.com/office/officeart/2008/layout/HorizontalMultiLevelHierarchy"/>
    <dgm:cxn modelId="{3A3F8B6F-AE1E-434C-8B68-C40EBEFB27E5}" type="presParOf" srcId="{CF2E09D5-61CA-427E-AC1F-FBB9D7FEC5D8}" destId="{09CA7DE8-AB3C-4797-B532-AAC9CA2CA427}" srcOrd="3" destOrd="0" presId="urn:microsoft.com/office/officeart/2008/layout/HorizontalMultiLevelHierarchy"/>
    <dgm:cxn modelId="{8EF3FE6B-A68B-4487-8BB3-1F0B3D83F93F}" type="presParOf" srcId="{09CA7DE8-AB3C-4797-B532-AAC9CA2CA427}" destId="{28C60936-CC67-43A3-92A1-0571FFF93306}" srcOrd="0" destOrd="0" presId="urn:microsoft.com/office/officeart/2008/layout/HorizontalMultiLevelHierarchy"/>
    <dgm:cxn modelId="{0364944F-3AEE-4A8F-B2C0-6898BCAA5487}" type="presParOf" srcId="{09CA7DE8-AB3C-4797-B532-AAC9CA2CA427}" destId="{815F25CA-A0E8-459B-9CAB-F912B991EB44}"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F4EE46-6D8F-4770-95E7-55E7FE8402A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ED187D8B-2B6D-4BA0-9DA6-2B0DA068FAE8}">
      <dgm:prSet phldrT="[Text]" custT="1"/>
      <dgm:spPr/>
      <dgm:t>
        <a:bodyPr/>
        <a:lstStyle/>
        <a:p>
          <a:r>
            <a:rPr lang="en-IN" sz="1100" b="1" kern="1200" dirty="0">
              <a:solidFill>
                <a:schemeClr val="accent2"/>
              </a:solidFill>
              <a:latin typeface="Arial"/>
              <a:ea typeface="+mn-ea"/>
              <a:cs typeface="+mn-cs"/>
            </a:rPr>
            <a:t>CUTTING</a:t>
          </a:r>
          <a:endParaRPr lang="en-IN" sz="1100" b="1" kern="1200" dirty="0">
            <a:solidFill>
              <a:schemeClr val="accent2"/>
            </a:solidFill>
          </a:endParaRPr>
        </a:p>
      </dgm:t>
    </dgm:pt>
    <dgm:pt modelId="{5FEA540E-8959-4D73-BE29-1483C8C5564D}" type="parTrans" cxnId="{8C35D6B7-3AA4-4DD8-B4B6-AB434020F73C}">
      <dgm:prSet/>
      <dgm:spPr/>
      <dgm:t>
        <a:bodyPr/>
        <a:lstStyle/>
        <a:p>
          <a:endParaRPr lang="en-IN"/>
        </a:p>
      </dgm:t>
    </dgm:pt>
    <dgm:pt modelId="{4B406E35-2876-4DCC-AD5D-770A090D6A41}" type="sibTrans" cxnId="{8C35D6B7-3AA4-4DD8-B4B6-AB434020F73C}">
      <dgm:prSet/>
      <dgm:spPr/>
      <dgm:t>
        <a:bodyPr/>
        <a:lstStyle/>
        <a:p>
          <a:endParaRPr lang="en-IN"/>
        </a:p>
      </dgm:t>
    </dgm:pt>
    <dgm:pt modelId="{DAE501A4-03E4-4A52-9560-5FC73DF6F930}">
      <dgm:prSet phldrT="[Text]"/>
      <dgm:spPr/>
      <dgm:t>
        <a:bodyPr/>
        <a:lstStyle/>
        <a:p>
          <a:r>
            <a:rPr lang="en-IN" b="1" dirty="0">
              <a:solidFill>
                <a:schemeClr val="accent2"/>
              </a:solidFill>
            </a:rPr>
            <a:t>GRINDING</a:t>
          </a:r>
        </a:p>
      </dgm:t>
    </dgm:pt>
    <dgm:pt modelId="{DDDB3B01-2807-4321-A680-7F874B136488}" type="parTrans" cxnId="{DBEADE7C-EE88-4025-83CA-A9DC2A228727}">
      <dgm:prSet/>
      <dgm:spPr/>
      <dgm:t>
        <a:bodyPr/>
        <a:lstStyle/>
        <a:p>
          <a:endParaRPr lang="en-IN"/>
        </a:p>
      </dgm:t>
    </dgm:pt>
    <dgm:pt modelId="{B508B296-582E-4A7B-9E6F-EFD65056D5FA}" type="sibTrans" cxnId="{DBEADE7C-EE88-4025-83CA-A9DC2A228727}">
      <dgm:prSet/>
      <dgm:spPr/>
      <dgm:t>
        <a:bodyPr/>
        <a:lstStyle/>
        <a:p>
          <a:endParaRPr lang="en-IN"/>
        </a:p>
      </dgm:t>
    </dgm:pt>
    <dgm:pt modelId="{2F58E2FA-4689-4371-9864-167109780A0E}">
      <dgm:prSet phldrT="[Text]"/>
      <dgm:spPr/>
      <dgm:t>
        <a:bodyPr/>
        <a:lstStyle/>
        <a:p>
          <a:r>
            <a:rPr lang="en-IN" b="1" dirty="0">
              <a:solidFill>
                <a:schemeClr val="accent2"/>
              </a:solidFill>
            </a:rPr>
            <a:t>POLISHING</a:t>
          </a:r>
        </a:p>
      </dgm:t>
    </dgm:pt>
    <dgm:pt modelId="{361F12E4-93E4-4B00-824D-B4E91531AC95}" type="parTrans" cxnId="{1D581A85-E16E-4F1B-8B8F-03A167749910}">
      <dgm:prSet/>
      <dgm:spPr/>
      <dgm:t>
        <a:bodyPr/>
        <a:lstStyle/>
        <a:p>
          <a:endParaRPr lang="en-IN"/>
        </a:p>
      </dgm:t>
    </dgm:pt>
    <dgm:pt modelId="{43FD092B-09AF-4751-8E9A-C6534F81799C}" type="sibTrans" cxnId="{1D581A85-E16E-4F1B-8B8F-03A167749910}">
      <dgm:prSet/>
      <dgm:spPr/>
      <dgm:t>
        <a:bodyPr/>
        <a:lstStyle/>
        <a:p>
          <a:endParaRPr lang="en-IN"/>
        </a:p>
      </dgm:t>
    </dgm:pt>
    <dgm:pt modelId="{27001065-BC6D-4192-8E72-8118BF87B359}" type="pres">
      <dgm:prSet presAssocID="{86F4EE46-6D8F-4770-95E7-55E7FE8402AE}" presName="Name0" presStyleCnt="0">
        <dgm:presLayoutVars>
          <dgm:chMax/>
          <dgm:chPref/>
          <dgm:dir/>
          <dgm:animLvl val="lvl"/>
        </dgm:presLayoutVars>
      </dgm:prSet>
      <dgm:spPr/>
    </dgm:pt>
    <dgm:pt modelId="{741B7386-5BA6-4E1F-A508-14B8CDA6C906}" type="pres">
      <dgm:prSet presAssocID="{ED187D8B-2B6D-4BA0-9DA6-2B0DA068FAE8}" presName="composite" presStyleCnt="0"/>
      <dgm:spPr/>
    </dgm:pt>
    <dgm:pt modelId="{C23FE845-B2AF-484F-B125-EEE709E478C4}" type="pres">
      <dgm:prSet presAssocID="{ED187D8B-2B6D-4BA0-9DA6-2B0DA068FAE8}" presName="Parent1" presStyleLbl="node1" presStyleIdx="0" presStyleCnt="6" custLinFactNeighborY="0">
        <dgm:presLayoutVars>
          <dgm:chMax val="1"/>
          <dgm:chPref val="1"/>
          <dgm:bulletEnabled val="1"/>
        </dgm:presLayoutVars>
      </dgm:prSet>
      <dgm:spPr/>
    </dgm:pt>
    <dgm:pt modelId="{164B46C2-4626-4102-8ED9-C94FE279E190}" type="pres">
      <dgm:prSet presAssocID="{ED187D8B-2B6D-4BA0-9DA6-2B0DA068FAE8}" presName="Childtext1" presStyleLbl="revTx" presStyleIdx="0" presStyleCnt="3">
        <dgm:presLayoutVars>
          <dgm:chMax val="0"/>
          <dgm:chPref val="0"/>
          <dgm:bulletEnabled val="1"/>
        </dgm:presLayoutVars>
      </dgm:prSet>
      <dgm:spPr/>
    </dgm:pt>
    <dgm:pt modelId="{56E583B8-57C9-4BA0-A512-E6CA8F852193}" type="pres">
      <dgm:prSet presAssocID="{ED187D8B-2B6D-4BA0-9DA6-2B0DA068FAE8}" presName="BalanceSpacing" presStyleCnt="0"/>
      <dgm:spPr/>
    </dgm:pt>
    <dgm:pt modelId="{3CF5CBAB-EF03-468B-A00A-3BD6F9C1EC50}" type="pres">
      <dgm:prSet presAssocID="{ED187D8B-2B6D-4BA0-9DA6-2B0DA068FAE8}" presName="BalanceSpacing1" presStyleCnt="0"/>
      <dgm:spPr/>
    </dgm:pt>
    <dgm:pt modelId="{C13729A2-04D8-46B3-933B-1E6B3EEAD9E6}" type="pres">
      <dgm:prSet presAssocID="{4B406E35-2876-4DCC-AD5D-770A090D6A41}" presName="Accent1Text" presStyleLbl="node1" presStyleIdx="1" presStyleCnt="6"/>
      <dgm:spPr/>
    </dgm:pt>
    <dgm:pt modelId="{2BC7040A-4A7A-41A0-B76F-15A01EAC1807}" type="pres">
      <dgm:prSet presAssocID="{4B406E35-2876-4DCC-AD5D-770A090D6A41}" presName="spaceBetweenRectangles" presStyleCnt="0"/>
      <dgm:spPr/>
    </dgm:pt>
    <dgm:pt modelId="{9CCF5FE7-40FC-4D40-AA17-31F8FF355A1E}" type="pres">
      <dgm:prSet presAssocID="{DAE501A4-03E4-4A52-9560-5FC73DF6F930}" presName="composite" presStyleCnt="0"/>
      <dgm:spPr/>
    </dgm:pt>
    <dgm:pt modelId="{1AA2B328-12D1-4CE8-BABD-0D7FF8BB12B5}" type="pres">
      <dgm:prSet presAssocID="{DAE501A4-03E4-4A52-9560-5FC73DF6F930}" presName="Parent1" presStyleLbl="node1" presStyleIdx="2" presStyleCnt="6">
        <dgm:presLayoutVars>
          <dgm:chMax val="1"/>
          <dgm:chPref val="1"/>
          <dgm:bulletEnabled val="1"/>
        </dgm:presLayoutVars>
      </dgm:prSet>
      <dgm:spPr/>
    </dgm:pt>
    <dgm:pt modelId="{49524074-D3E7-4290-B440-4A5529B1A84A}" type="pres">
      <dgm:prSet presAssocID="{DAE501A4-03E4-4A52-9560-5FC73DF6F930}" presName="Childtext1" presStyleLbl="revTx" presStyleIdx="1" presStyleCnt="3">
        <dgm:presLayoutVars>
          <dgm:chMax val="0"/>
          <dgm:chPref val="0"/>
          <dgm:bulletEnabled val="1"/>
        </dgm:presLayoutVars>
      </dgm:prSet>
      <dgm:spPr/>
    </dgm:pt>
    <dgm:pt modelId="{8F5BE47E-6052-4DEC-BA7E-9BC32AD7A3B3}" type="pres">
      <dgm:prSet presAssocID="{DAE501A4-03E4-4A52-9560-5FC73DF6F930}" presName="BalanceSpacing" presStyleCnt="0"/>
      <dgm:spPr/>
    </dgm:pt>
    <dgm:pt modelId="{4AF93E88-CF06-418C-BF85-EC27C8FC96A6}" type="pres">
      <dgm:prSet presAssocID="{DAE501A4-03E4-4A52-9560-5FC73DF6F930}" presName="BalanceSpacing1" presStyleCnt="0"/>
      <dgm:spPr/>
    </dgm:pt>
    <dgm:pt modelId="{D55A4F3E-4DC3-41F1-BE13-838DA2383B45}" type="pres">
      <dgm:prSet presAssocID="{B508B296-582E-4A7B-9E6F-EFD65056D5FA}" presName="Accent1Text" presStyleLbl="node1" presStyleIdx="3" presStyleCnt="6" custLinFactNeighborY="0"/>
      <dgm:spPr/>
    </dgm:pt>
    <dgm:pt modelId="{60064B97-F83F-4F42-9DAA-BE89060649E5}" type="pres">
      <dgm:prSet presAssocID="{B508B296-582E-4A7B-9E6F-EFD65056D5FA}" presName="spaceBetweenRectangles" presStyleCnt="0"/>
      <dgm:spPr/>
    </dgm:pt>
    <dgm:pt modelId="{CFF8CE90-8251-4299-9B55-80A9A6F57AE4}" type="pres">
      <dgm:prSet presAssocID="{2F58E2FA-4689-4371-9864-167109780A0E}" presName="composite" presStyleCnt="0"/>
      <dgm:spPr/>
    </dgm:pt>
    <dgm:pt modelId="{A5C2A89F-C55C-4038-A4CE-986095EADE33}" type="pres">
      <dgm:prSet presAssocID="{2F58E2FA-4689-4371-9864-167109780A0E}" presName="Parent1" presStyleLbl="node1" presStyleIdx="4" presStyleCnt="6">
        <dgm:presLayoutVars>
          <dgm:chMax val="1"/>
          <dgm:chPref val="1"/>
          <dgm:bulletEnabled val="1"/>
        </dgm:presLayoutVars>
      </dgm:prSet>
      <dgm:spPr/>
    </dgm:pt>
    <dgm:pt modelId="{6285518C-15C7-4148-8135-76D14D5124A1}" type="pres">
      <dgm:prSet presAssocID="{2F58E2FA-4689-4371-9864-167109780A0E}" presName="Childtext1" presStyleLbl="revTx" presStyleIdx="2" presStyleCnt="3">
        <dgm:presLayoutVars>
          <dgm:chMax val="0"/>
          <dgm:chPref val="0"/>
          <dgm:bulletEnabled val="1"/>
        </dgm:presLayoutVars>
      </dgm:prSet>
      <dgm:spPr/>
    </dgm:pt>
    <dgm:pt modelId="{0EE60154-D59F-4351-B56C-C4E5CB9FF398}" type="pres">
      <dgm:prSet presAssocID="{2F58E2FA-4689-4371-9864-167109780A0E}" presName="BalanceSpacing" presStyleCnt="0"/>
      <dgm:spPr/>
    </dgm:pt>
    <dgm:pt modelId="{FB2DD882-A2B4-41B1-8A94-041DAB8C8EC4}" type="pres">
      <dgm:prSet presAssocID="{2F58E2FA-4689-4371-9864-167109780A0E}" presName="BalanceSpacing1" presStyleCnt="0"/>
      <dgm:spPr/>
    </dgm:pt>
    <dgm:pt modelId="{64A1049A-BF27-48B4-A18E-FFCFA5FBD5E9}" type="pres">
      <dgm:prSet presAssocID="{43FD092B-09AF-4751-8E9A-C6534F81799C}" presName="Accent1Text" presStyleLbl="node1" presStyleIdx="5" presStyleCnt="6"/>
      <dgm:spPr/>
    </dgm:pt>
  </dgm:ptLst>
  <dgm:cxnLst>
    <dgm:cxn modelId="{B1D9EA1E-6EC3-4CF3-9821-26C74C8C8434}" type="presOf" srcId="{4B406E35-2876-4DCC-AD5D-770A090D6A41}" destId="{C13729A2-04D8-46B3-933B-1E6B3EEAD9E6}" srcOrd="0" destOrd="0" presId="urn:microsoft.com/office/officeart/2008/layout/AlternatingHexagons"/>
    <dgm:cxn modelId="{7B07522D-C893-431A-A051-D4A5F394B0EB}" type="presOf" srcId="{ED187D8B-2B6D-4BA0-9DA6-2B0DA068FAE8}" destId="{C23FE845-B2AF-484F-B125-EEE709E478C4}" srcOrd="0" destOrd="0" presId="urn:microsoft.com/office/officeart/2008/layout/AlternatingHexagons"/>
    <dgm:cxn modelId="{23D54F68-98E6-48DC-BCF2-926812F134E4}" type="presOf" srcId="{DAE501A4-03E4-4A52-9560-5FC73DF6F930}" destId="{1AA2B328-12D1-4CE8-BABD-0D7FF8BB12B5}" srcOrd="0" destOrd="0" presId="urn:microsoft.com/office/officeart/2008/layout/AlternatingHexagons"/>
    <dgm:cxn modelId="{2FEDC478-DF14-46BC-B863-43C66E94565A}" type="presOf" srcId="{43FD092B-09AF-4751-8E9A-C6534F81799C}" destId="{64A1049A-BF27-48B4-A18E-FFCFA5FBD5E9}" srcOrd="0" destOrd="0" presId="urn:microsoft.com/office/officeart/2008/layout/AlternatingHexagons"/>
    <dgm:cxn modelId="{DBEADE7C-EE88-4025-83CA-A9DC2A228727}" srcId="{86F4EE46-6D8F-4770-95E7-55E7FE8402AE}" destId="{DAE501A4-03E4-4A52-9560-5FC73DF6F930}" srcOrd="1" destOrd="0" parTransId="{DDDB3B01-2807-4321-A680-7F874B136488}" sibTransId="{B508B296-582E-4A7B-9E6F-EFD65056D5FA}"/>
    <dgm:cxn modelId="{1D581A85-E16E-4F1B-8B8F-03A167749910}" srcId="{86F4EE46-6D8F-4770-95E7-55E7FE8402AE}" destId="{2F58E2FA-4689-4371-9864-167109780A0E}" srcOrd="2" destOrd="0" parTransId="{361F12E4-93E4-4B00-824D-B4E91531AC95}" sibTransId="{43FD092B-09AF-4751-8E9A-C6534F81799C}"/>
    <dgm:cxn modelId="{0AAE46A2-A4B8-4DC5-A3C8-B82B7533EE08}" type="presOf" srcId="{2F58E2FA-4689-4371-9864-167109780A0E}" destId="{A5C2A89F-C55C-4038-A4CE-986095EADE33}" srcOrd="0" destOrd="0" presId="urn:microsoft.com/office/officeart/2008/layout/AlternatingHexagons"/>
    <dgm:cxn modelId="{8C35D6B7-3AA4-4DD8-B4B6-AB434020F73C}" srcId="{86F4EE46-6D8F-4770-95E7-55E7FE8402AE}" destId="{ED187D8B-2B6D-4BA0-9DA6-2B0DA068FAE8}" srcOrd="0" destOrd="0" parTransId="{5FEA540E-8959-4D73-BE29-1483C8C5564D}" sibTransId="{4B406E35-2876-4DCC-AD5D-770A090D6A41}"/>
    <dgm:cxn modelId="{E86634E2-5CEC-422A-B527-37A21B9B0E57}" type="presOf" srcId="{86F4EE46-6D8F-4770-95E7-55E7FE8402AE}" destId="{27001065-BC6D-4192-8E72-8118BF87B359}" srcOrd="0" destOrd="0" presId="urn:microsoft.com/office/officeart/2008/layout/AlternatingHexagons"/>
    <dgm:cxn modelId="{F24B04E3-13CA-4D60-A983-2405614C4D75}" type="presOf" srcId="{B508B296-582E-4A7B-9E6F-EFD65056D5FA}" destId="{D55A4F3E-4DC3-41F1-BE13-838DA2383B45}" srcOrd="0" destOrd="0" presId="urn:microsoft.com/office/officeart/2008/layout/AlternatingHexagons"/>
    <dgm:cxn modelId="{AE5FC766-429E-43DC-8C8F-A2817E0A5E2E}" type="presParOf" srcId="{27001065-BC6D-4192-8E72-8118BF87B359}" destId="{741B7386-5BA6-4E1F-A508-14B8CDA6C906}" srcOrd="0" destOrd="0" presId="urn:microsoft.com/office/officeart/2008/layout/AlternatingHexagons"/>
    <dgm:cxn modelId="{49664AA2-2EA8-4FA8-ADC0-6572486E829D}" type="presParOf" srcId="{741B7386-5BA6-4E1F-A508-14B8CDA6C906}" destId="{C23FE845-B2AF-484F-B125-EEE709E478C4}" srcOrd="0" destOrd="0" presId="urn:microsoft.com/office/officeart/2008/layout/AlternatingHexagons"/>
    <dgm:cxn modelId="{5E687800-72AE-4ED0-BC5C-40B7847C869D}" type="presParOf" srcId="{741B7386-5BA6-4E1F-A508-14B8CDA6C906}" destId="{164B46C2-4626-4102-8ED9-C94FE279E190}" srcOrd="1" destOrd="0" presId="urn:microsoft.com/office/officeart/2008/layout/AlternatingHexagons"/>
    <dgm:cxn modelId="{50B06890-B855-4FBD-BB90-A399DBF7896A}" type="presParOf" srcId="{741B7386-5BA6-4E1F-A508-14B8CDA6C906}" destId="{56E583B8-57C9-4BA0-A512-E6CA8F852193}" srcOrd="2" destOrd="0" presId="urn:microsoft.com/office/officeart/2008/layout/AlternatingHexagons"/>
    <dgm:cxn modelId="{71E2671B-88A7-4EDA-95CD-AEC679DC8C2F}" type="presParOf" srcId="{741B7386-5BA6-4E1F-A508-14B8CDA6C906}" destId="{3CF5CBAB-EF03-468B-A00A-3BD6F9C1EC50}" srcOrd="3" destOrd="0" presId="urn:microsoft.com/office/officeart/2008/layout/AlternatingHexagons"/>
    <dgm:cxn modelId="{276557D5-5CD7-4D35-863E-2A14B987DFC6}" type="presParOf" srcId="{741B7386-5BA6-4E1F-A508-14B8CDA6C906}" destId="{C13729A2-04D8-46B3-933B-1E6B3EEAD9E6}" srcOrd="4" destOrd="0" presId="urn:microsoft.com/office/officeart/2008/layout/AlternatingHexagons"/>
    <dgm:cxn modelId="{3E0A4C89-ABFA-4F95-81B4-DF9F6F2BAD67}" type="presParOf" srcId="{27001065-BC6D-4192-8E72-8118BF87B359}" destId="{2BC7040A-4A7A-41A0-B76F-15A01EAC1807}" srcOrd="1" destOrd="0" presId="urn:microsoft.com/office/officeart/2008/layout/AlternatingHexagons"/>
    <dgm:cxn modelId="{196CDD2E-8709-4EAF-AD6D-9C82926E2FF4}" type="presParOf" srcId="{27001065-BC6D-4192-8E72-8118BF87B359}" destId="{9CCF5FE7-40FC-4D40-AA17-31F8FF355A1E}" srcOrd="2" destOrd="0" presId="urn:microsoft.com/office/officeart/2008/layout/AlternatingHexagons"/>
    <dgm:cxn modelId="{47B34B4D-1EB6-4C5E-8F6E-FE526876438A}" type="presParOf" srcId="{9CCF5FE7-40FC-4D40-AA17-31F8FF355A1E}" destId="{1AA2B328-12D1-4CE8-BABD-0D7FF8BB12B5}" srcOrd="0" destOrd="0" presId="urn:microsoft.com/office/officeart/2008/layout/AlternatingHexagons"/>
    <dgm:cxn modelId="{D26BE3C2-EA50-4921-82B1-D98CA0F0E67D}" type="presParOf" srcId="{9CCF5FE7-40FC-4D40-AA17-31F8FF355A1E}" destId="{49524074-D3E7-4290-B440-4A5529B1A84A}" srcOrd="1" destOrd="0" presId="urn:microsoft.com/office/officeart/2008/layout/AlternatingHexagons"/>
    <dgm:cxn modelId="{DE4B8037-F904-4FD0-8AF2-4ACAAF6AC502}" type="presParOf" srcId="{9CCF5FE7-40FC-4D40-AA17-31F8FF355A1E}" destId="{8F5BE47E-6052-4DEC-BA7E-9BC32AD7A3B3}" srcOrd="2" destOrd="0" presId="urn:microsoft.com/office/officeart/2008/layout/AlternatingHexagons"/>
    <dgm:cxn modelId="{EDDEC9FF-3708-45F1-8B93-21D29E49735E}" type="presParOf" srcId="{9CCF5FE7-40FC-4D40-AA17-31F8FF355A1E}" destId="{4AF93E88-CF06-418C-BF85-EC27C8FC96A6}" srcOrd="3" destOrd="0" presId="urn:microsoft.com/office/officeart/2008/layout/AlternatingHexagons"/>
    <dgm:cxn modelId="{9B8A8D0D-5562-4602-A32B-CD9EB7362B8E}" type="presParOf" srcId="{9CCF5FE7-40FC-4D40-AA17-31F8FF355A1E}" destId="{D55A4F3E-4DC3-41F1-BE13-838DA2383B45}" srcOrd="4" destOrd="0" presId="urn:microsoft.com/office/officeart/2008/layout/AlternatingHexagons"/>
    <dgm:cxn modelId="{740CEA2E-A3D2-4DB3-A4D6-1825BCE85959}" type="presParOf" srcId="{27001065-BC6D-4192-8E72-8118BF87B359}" destId="{60064B97-F83F-4F42-9DAA-BE89060649E5}" srcOrd="3" destOrd="0" presId="urn:microsoft.com/office/officeart/2008/layout/AlternatingHexagons"/>
    <dgm:cxn modelId="{E1131532-E68C-4AB7-8B6A-62CC904E1CAF}" type="presParOf" srcId="{27001065-BC6D-4192-8E72-8118BF87B359}" destId="{CFF8CE90-8251-4299-9B55-80A9A6F57AE4}" srcOrd="4" destOrd="0" presId="urn:microsoft.com/office/officeart/2008/layout/AlternatingHexagons"/>
    <dgm:cxn modelId="{4A21F13B-6AB1-4230-B188-73E908BC5E85}" type="presParOf" srcId="{CFF8CE90-8251-4299-9B55-80A9A6F57AE4}" destId="{A5C2A89F-C55C-4038-A4CE-986095EADE33}" srcOrd="0" destOrd="0" presId="urn:microsoft.com/office/officeart/2008/layout/AlternatingHexagons"/>
    <dgm:cxn modelId="{C2C72628-2C88-413A-8DE6-B246DA4BCCE7}" type="presParOf" srcId="{CFF8CE90-8251-4299-9B55-80A9A6F57AE4}" destId="{6285518C-15C7-4148-8135-76D14D5124A1}" srcOrd="1" destOrd="0" presId="urn:microsoft.com/office/officeart/2008/layout/AlternatingHexagons"/>
    <dgm:cxn modelId="{8BA7089E-3462-4302-B0D6-9888F132278D}" type="presParOf" srcId="{CFF8CE90-8251-4299-9B55-80A9A6F57AE4}" destId="{0EE60154-D59F-4351-B56C-C4E5CB9FF398}" srcOrd="2" destOrd="0" presId="urn:microsoft.com/office/officeart/2008/layout/AlternatingHexagons"/>
    <dgm:cxn modelId="{02CFC568-1D35-49D2-8B3D-7913084E93C1}" type="presParOf" srcId="{CFF8CE90-8251-4299-9B55-80A9A6F57AE4}" destId="{FB2DD882-A2B4-41B1-8A94-041DAB8C8EC4}" srcOrd="3" destOrd="0" presId="urn:microsoft.com/office/officeart/2008/layout/AlternatingHexagons"/>
    <dgm:cxn modelId="{675075BD-68A2-4184-B1DB-2DF1655881FF}" type="presParOf" srcId="{CFF8CE90-8251-4299-9B55-80A9A6F57AE4}" destId="{64A1049A-BF27-48B4-A18E-FFCFA5FBD5E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FA266-8B36-4F63-8CC9-E9002BB9D36F}">
      <dsp:nvSpPr>
        <dsp:cNvPr id="0" name=""/>
        <dsp:cNvSpPr/>
      </dsp:nvSpPr>
      <dsp:spPr>
        <a:xfrm>
          <a:off x="1937613" y="1829612"/>
          <a:ext cx="2348495" cy="1462980"/>
        </a:xfrm>
        <a:custGeom>
          <a:avLst/>
          <a:gdLst/>
          <a:ahLst/>
          <a:cxnLst/>
          <a:rect l="0" t="0" r="0" b="0"/>
          <a:pathLst>
            <a:path>
              <a:moveTo>
                <a:pt x="0" y="0"/>
              </a:moveTo>
              <a:lnTo>
                <a:pt x="1174247" y="0"/>
              </a:lnTo>
              <a:lnTo>
                <a:pt x="1174247" y="1462980"/>
              </a:lnTo>
              <a:lnTo>
                <a:pt x="2348495" y="14629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042688" y="2491930"/>
        <a:ext cx="138345" cy="138345"/>
      </dsp:txXfrm>
    </dsp:sp>
    <dsp:sp modelId="{C74D62DF-3809-4CFB-A3E2-66B7506E7006}">
      <dsp:nvSpPr>
        <dsp:cNvPr id="0" name=""/>
        <dsp:cNvSpPr/>
      </dsp:nvSpPr>
      <dsp:spPr>
        <a:xfrm>
          <a:off x="1937613" y="353057"/>
          <a:ext cx="2348495" cy="1476555"/>
        </a:xfrm>
        <a:custGeom>
          <a:avLst/>
          <a:gdLst/>
          <a:ahLst/>
          <a:cxnLst/>
          <a:rect l="0" t="0" r="0" b="0"/>
          <a:pathLst>
            <a:path>
              <a:moveTo>
                <a:pt x="0" y="1476555"/>
              </a:moveTo>
              <a:lnTo>
                <a:pt x="1174247" y="1476555"/>
              </a:lnTo>
              <a:lnTo>
                <a:pt x="1174247" y="0"/>
              </a:lnTo>
              <a:lnTo>
                <a:pt x="234849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042508" y="1021982"/>
        <a:ext cx="138705" cy="138705"/>
      </dsp:txXfrm>
    </dsp:sp>
    <dsp:sp modelId="{31143191-2568-4C42-A67D-AE3C53A01F86}">
      <dsp:nvSpPr>
        <dsp:cNvPr id="0" name=""/>
        <dsp:cNvSpPr/>
      </dsp:nvSpPr>
      <dsp:spPr>
        <a:xfrm>
          <a:off x="531910" y="1584791"/>
          <a:ext cx="2321763" cy="4896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Inverse Kinematics</a:t>
          </a:r>
          <a:endParaRPr lang="en-IN" sz="3200" kern="1200" dirty="0"/>
        </a:p>
      </dsp:txBody>
      <dsp:txXfrm>
        <a:off x="531910" y="1584791"/>
        <a:ext cx="2321763" cy="489642"/>
      </dsp:txXfrm>
    </dsp:sp>
    <dsp:sp modelId="{81C1CB3D-13E6-4F5C-8D3B-9EABCA0A1CBD}">
      <dsp:nvSpPr>
        <dsp:cNvPr id="0" name=""/>
        <dsp:cNvSpPr/>
      </dsp:nvSpPr>
      <dsp:spPr>
        <a:xfrm>
          <a:off x="4286109" y="143898"/>
          <a:ext cx="2009888" cy="4183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Inverse Position</a:t>
          </a:r>
          <a:endParaRPr lang="en-IN" sz="2800" kern="1200" dirty="0"/>
        </a:p>
      </dsp:txBody>
      <dsp:txXfrm>
        <a:off x="4286109" y="143898"/>
        <a:ext cx="2009888" cy="418317"/>
      </dsp:txXfrm>
    </dsp:sp>
    <dsp:sp modelId="{28C60936-CC67-43A3-92A1-0571FFF93306}">
      <dsp:nvSpPr>
        <dsp:cNvPr id="0" name=""/>
        <dsp:cNvSpPr/>
      </dsp:nvSpPr>
      <dsp:spPr>
        <a:xfrm>
          <a:off x="4286109" y="3067559"/>
          <a:ext cx="2228002" cy="4500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Inverse Orientation</a:t>
          </a:r>
        </a:p>
      </dsp:txBody>
      <dsp:txXfrm>
        <a:off x="4286109" y="3067559"/>
        <a:ext cx="2228002" cy="450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FE845-B2AF-484F-B125-EEE709E478C4}">
      <dsp:nvSpPr>
        <dsp:cNvPr id="0" name=""/>
        <dsp:cNvSpPr/>
      </dsp:nvSpPr>
      <dsp:spPr>
        <a:xfrm rot="5400000">
          <a:off x="2630104" y="97992"/>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accent2"/>
              </a:solidFill>
              <a:latin typeface="Arial"/>
              <a:ea typeface="+mn-ea"/>
              <a:cs typeface="+mn-cs"/>
            </a:rPr>
            <a:t>CUTTING</a:t>
          </a:r>
          <a:endParaRPr lang="en-IN" sz="1100" b="1" kern="1200" dirty="0">
            <a:solidFill>
              <a:schemeClr val="accent2"/>
            </a:solidFill>
          </a:endParaRPr>
        </a:p>
      </dsp:txBody>
      <dsp:txXfrm rot="-5400000">
        <a:off x="2932264" y="234830"/>
        <a:ext cx="902150" cy="1036955"/>
      </dsp:txXfrm>
    </dsp:sp>
    <dsp:sp modelId="{164B46C2-4626-4102-8ED9-C94FE279E190}">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C13729A2-04D8-46B3-933B-1E6B3EEAD9E6}">
      <dsp:nvSpPr>
        <dsp:cNvPr id="0" name=""/>
        <dsp:cNvSpPr/>
      </dsp:nvSpPr>
      <dsp:spPr>
        <a:xfrm rot="5400000">
          <a:off x="1214624" y="97992"/>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516784" y="234830"/>
        <a:ext cx="902150" cy="1036955"/>
      </dsp:txXfrm>
    </dsp:sp>
    <dsp:sp modelId="{1AA2B328-12D1-4CE8-BABD-0D7FF8BB12B5}">
      <dsp:nvSpPr>
        <dsp:cNvPr id="0" name=""/>
        <dsp:cNvSpPr/>
      </dsp:nvSpPr>
      <dsp:spPr>
        <a:xfrm rot="5400000">
          <a:off x="1919652" y="1376684"/>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accent2"/>
              </a:solidFill>
            </a:rPr>
            <a:t>GRINDING</a:t>
          </a:r>
        </a:p>
      </dsp:txBody>
      <dsp:txXfrm rot="-5400000">
        <a:off x="2221812" y="1513522"/>
        <a:ext cx="902150" cy="1036955"/>
      </dsp:txXfrm>
    </dsp:sp>
    <dsp:sp modelId="{49524074-D3E7-4290-B440-4A5529B1A84A}">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sp>
    <dsp:sp modelId="{D55A4F3E-4DC3-41F1-BE13-838DA2383B45}">
      <dsp:nvSpPr>
        <dsp:cNvPr id="0" name=""/>
        <dsp:cNvSpPr/>
      </dsp:nvSpPr>
      <dsp:spPr>
        <a:xfrm rot="5400000">
          <a:off x="3335133" y="1376684"/>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637293" y="1513522"/>
        <a:ext cx="902150" cy="1036955"/>
      </dsp:txXfrm>
    </dsp:sp>
    <dsp:sp modelId="{A5C2A89F-C55C-4038-A4CE-986095EADE33}">
      <dsp:nvSpPr>
        <dsp:cNvPr id="0" name=""/>
        <dsp:cNvSpPr/>
      </dsp:nvSpPr>
      <dsp:spPr>
        <a:xfrm rot="5400000">
          <a:off x="2630104" y="2655377"/>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accent2"/>
              </a:solidFill>
            </a:rPr>
            <a:t>POLISHING</a:t>
          </a:r>
        </a:p>
      </dsp:txBody>
      <dsp:txXfrm rot="-5400000">
        <a:off x="2932264" y="2792215"/>
        <a:ext cx="902150" cy="1036955"/>
      </dsp:txXfrm>
    </dsp:sp>
    <dsp:sp modelId="{6285518C-15C7-4148-8135-76D14D5124A1}">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4A1049A-BF27-48B4-A18E-FFCFA5FBD5E9}">
      <dsp:nvSpPr>
        <dsp:cNvPr id="0" name=""/>
        <dsp:cNvSpPr/>
      </dsp:nvSpPr>
      <dsp:spPr>
        <a:xfrm rot="5400000">
          <a:off x="1214624" y="2655377"/>
          <a:ext cx="1506471" cy="13106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516784" y="2792215"/>
        <a:ext cx="902150" cy="103695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FFFFFF"/>
                </a:solidFill>
                <a:effectLst/>
                <a:latin typeface="Segoe UI" panose="020B0502040204020203" pitchFamily="34" charset="0"/>
              </a:rPr>
              <a:t>It is possible to decouple the inverse kinematics problem into two subproblems, known as inverse position and inverse orientation kinematics.</a:t>
            </a:r>
            <a:br>
              <a:rPr lang="en-US" dirty="0"/>
            </a:br>
            <a:r>
              <a:rPr lang="en-US" b="0" i="0" dirty="0">
                <a:solidFill>
                  <a:srgbClr val="FFFFFF"/>
                </a:solidFill>
                <a:effectLst/>
                <a:latin typeface="Segoe UI" panose="020B0502040204020203" pitchFamily="34" charset="0"/>
              </a:rPr>
              <a:t>The practical consequence of such a decoupling is the allowance to break</a:t>
            </a:r>
            <a:br>
              <a:rPr lang="en-US" dirty="0"/>
            </a:br>
            <a:r>
              <a:rPr lang="en-US" b="0" i="0" dirty="0">
                <a:solidFill>
                  <a:srgbClr val="FFFFFF"/>
                </a:solidFill>
                <a:effectLst/>
                <a:latin typeface="Segoe UI" panose="020B0502040204020203" pitchFamily="34" charset="0"/>
              </a:rPr>
              <a:t>the problem into two independent problems, each with only three unknown parameters. Following the decoupling principle, the overall transformation</a:t>
            </a:r>
            <a:br>
              <a:rPr lang="en-US" dirty="0"/>
            </a:br>
            <a:r>
              <a:rPr lang="en-US" b="0" i="0" dirty="0">
                <a:solidFill>
                  <a:srgbClr val="FFFFFF"/>
                </a:solidFill>
                <a:effectLst/>
                <a:latin typeface="Segoe UI" panose="020B0502040204020203" pitchFamily="34" charset="0"/>
              </a:rPr>
              <a:t>matrix of a robot can be decomposed to a translation and a rotation</a:t>
            </a:r>
            <a:endParaRPr lang="en-IN" dirty="0"/>
          </a:p>
        </p:txBody>
      </p:sp>
    </p:spTree>
    <p:extLst>
      <p:ext uri="{BB962C8B-B14F-4D97-AF65-F5344CB8AC3E}">
        <p14:creationId xmlns:p14="http://schemas.microsoft.com/office/powerpoint/2010/main" val="427515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FFFFFF"/>
                </a:solidFill>
                <a:effectLst/>
                <a:latin typeface="Segoe UI" panose="020B0502040204020203" pitchFamily="34" charset="0"/>
              </a:rPr>
              <a:t>It is possible to decouple the inverse kinematics problem into two subproblems, known as inverse position and inverse orientation kinematics.</a:t>
            </a:r>
            <a:br>
              <a:rPr lang="en-US" dirty="0"/>
            </a:br>
            <a:r>
              <a:rPr lang="en-US" b="0" i="0" dirty="0">
                <a:solidFill>
                  <a:srgbClr val="FFFFFF"/>
                </a:solidFill>
                <a:effectLst/>
                <a:latin typeface="Segoe UI" panose="020B0502040204020203" pitchFamily="34" charset="0"/>
              </a:rPr>
              <a:t>The practical consequence of such a decoupling is the allowance to break</a:t>
            </a:r>
            <a:br>
              <a:rPr lang="en-US" dirty="0"/>
            </a:br>
            <a:r>
              <a:rPr lang="en-US" b="0" i="0" dirty="0">
                <a:solidFill>
                  <a:srgbClr val="FFFFFF"/>
                </a:solidFill>
                <a:effectLst/>
                <a:latin typeface="Segoe UI" panose="020B0502040204020203" pitchFamily="34" charset="0"/>
              </a:rPr>
              <a:t>the problem into two independent problems, each with only three unknown parameters. Following the decoupling principle, the overall transformation</a:t>
            </a:r>
            <a:br>
              <a:rPr lang="en-US" dirty="0"/>
            </a:br>
            <a:r>
              <a:rPr lang="en-US" b="0" i="0" dirty="0">
                <a:solidFill>
                  <a:srgbClr val="FFFFFF"/>
                </a:solidFill>
                <a:effectLst/>
                <a:latin typeface="Segoe UI" panose="020B0502040204020203" pitchFamily="34" charset="0"/>
              </a:rPr>
              <a:t>matrix of a robot can be decomposed to a translation and a rotation</a:t>
            </a:r>
            <a:endParaRPr lang="en-IN" dirty="0"/>
          </a:p>
        </p:txBody>
      </p:sp>
    </p:spTree>
    <p:extLst>
      <p:ext uri="{BB962C8B-B14F-4D97-AF65-F5344CB8AC3E}">
        <p14:creationId xmlns:p14="http://schemas.microsoft.com/office/powerpoint/2010/main" val="1365040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dirty="0">
                <a:solidFill>
                  <a:schemeClr val="bg1"/>
                </a:solidFill>
                <a:latin typeface="Calibri" panose="020F0502020204030204" pitchFamily="34" charset="0"/>
                <a:cs typeface="Kartika" panose="02020503030404060203" pitchFamily="18" charset="0"/>
              </a:rPr>
              <a:t>This allows us to easily solve the first three joint variables</a:t>
            </a:r>
          </a:p>
          <a:p>
            <a:endParaRPr lang="en-IN" dirty="0"/>
          </a:p>
        </p:txBody>
      </p:sp>
    </p:spTree>
    <p:extLst>
      <p:ext uri="{BB962C8B-B14F-4D97-AF65-F5344CB8AC3E}">
        <p14:creationId xmlns:p14="http://schemas.microsoft.com/office/powerpoint/2010/main" val="328203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69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dirty="0">
                <a:solidFill>
                  <a:schemeClr val="bg1"/>
                </a:solidFill>
                <a:latin typeface="Calibri" panose="020F0502020204030204" pitchFamily="34" charset="0"/>
                <a:cs typeface="Kartika" panose="02020503030404060203" pitchFamily="18" charset="0"/>
              </a:rPr>
              <a:t>This allows us to easily solve the first three joint variables</a:t>
            </a:r>
          </a:p>
          <a:p>
            <a:endParaRPr lang="en-IN" dirty="0"/>
          </a:p>
        </p:txBody>
      </p:sp>
    </p:spTree>
    <p:extLst>
      <p:ext uri="{BB962C8B-B14F-4D97-AF65-F5344CB8AC3E}">
        <p14:creationId xmlns:p14="http://schemas.microsoft.com/office/powerpoint/2010/main" val="406780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f819577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819577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03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dirty="0">
                <a:solidFill>
                  <a:schemeClr val="bg2"/>
                </a:solidFill>
                <a:latin typeface="Cambria Math" panose="02040503050406030204" pitchFamily="18" charset="0"/>
                <a:cs typeface="Times New Roman" panose="02020603050405020304" pitchFamily="18" charset="0"/>
              </a:rPr>
              <a:t>Forward Kinematics or Direct Kinematics in robotics is the use of kinematic equations to find the position and orientation of the end effector of a robot given the joint angles using a transformation matrix that helps calculate the relationship between the joint variables/parameters and the cartesian position coordinates and orientation of the given robot’s end effector. </a:t>
            </a:r>
          </a:p>
          <a:p>
            <a:endParaRPr lang="en-IN" dirty="0"/>
          </a:p>
        </p:txBody>
      </p:sp>
    </p:spTree>
    <p:extLst>
      <p:ext uri="{BB962C8B-B14F-4D97-AF65-F5344CB8AC3E}">
        <p14:creationId xmlns:p14="http://schemas.microsoft.com/office/powerpoint/2010/main" val="394052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59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lr>
                <a:schemeClr val="bg1"/>
              </a:buClr>
              <a:buFont typeface="Arial" panose="020B0604020202020204" pitchFamily="34" charset="0"/>
              <a:buChar char="•"/>
            </a:pPr>
            <a:r>
              <a:rPr lang="en-US" b="0" i="0" dirty="0">
                <a:solidFill>
                  <a:schemeClr val="bg1"/>
                </a:solidFill>
                <a:effectLst/>
                <a:latin typeface="Segoe UI" panose="020B0502040204020203" pitchFamily="34" charset="0"/>
              </a:rPr>
              <a:t>Computer controlled robots are usually actuated in the joint variable space, however objects to be manipulated are usually expressed in the global coordinate frame. Therefore, carrying kinematic information , back and forth, between joint space and Cartesian space, is a need in robot applications. To control the configuration of the end-effector to reach an object , the inverse kinematics solution must be solved. Hence, we need to know what the required values of joint variables are, to reach a desired point in a desired orientation.</a:t>
            </a:r>
          </a:p>
          <a:p>
            <a:pPr marL="285750" indent="-285750">
              <a:buClr>
                <a:schemeClr val="bg1"/>
              </a:buClr>
              <a:buFont typeface="Arial" panose="020B0604020202020204" pitchFamily="34" charset="0"/>
              <a:buChar char="•"/>
            </a:pPr>
            <a:endParaRPr lang="en-IN" dirty="0">
              <a:solidFill>
                <a:schemeClr val="bg1"/>
              </a:solidFill>
            </a:endParaRPr>
          </a:p>
          <a:p>
            <a:endParaRPr lang="en-IN" dirty="0"/>
          </a:p>
        </p:txBody>
      </p:sp>
    </p:spTree>
    <p:extLst>
      <p:ext uri="{BB962C8B-B14F-4D97-AF65-F5344CB8AC3E}">
        <p14:creationId xmlns:p14="http://schemas.microsoft.com/office/powerpoint/2010/main" val="785115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07525" y="1913225"/>
            <a:ext cx="36411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7" name="Google Shape;47;p15"/>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8" name="Google Shape;48;p15"/>
          <p:cNvSpPr txBox="1">
            <a:spLocks noGrp="1"/>
          </p:cNvSpPr>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9" name="Google Shape;49;p15"/>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0" name="Google Shape;50;p15"/>
          <p:cNvSpPr txBox="1">
            <a:spLocks noGrp="1"/>
          </p:cNvSpPr>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1" name="Google Shape;51;p15"/>
          <p:cNvSpPr txBox="1">
            <a:spLocks noGrp="1"/>
          </p:cNvSpPr>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2" name="Google Shape;52;p15"/>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3" name="Google Shape;53;p15"/>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5"/>
          <p:cNvSpPr txBox="1">
            <a:spLocks noGrp="1"/>
          </p:cNvSpPr>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5" name="Google Shape;55;p15"/>
          <p:cNvSpPr txBox="1">
            <a:spLocks noGrp="1"/>
          </p:cNvSpPr>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15"/>
          <p:cNvSpPr txBox="1">
            <a:spLocks noGrp="1"/>
          </p:cNvSpPr>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7" name="Google Shape;57;p15"/>
          <p:cNvSpPr txBox="1">
            <a:spLocks noGrp="1"/>
          </p:cNvSpPr>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TITLE_ONLY_1_2">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817800" y="444350"/>
            <a:ext cx="39645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8" r:id="rId5"/>
    <p:sldLayoutId id="2147483659" r:id="rId6"/>
    <p:sldLayoutId id="2147483660" r:id="rId7"/>
    <p:sldLayoutId id="2147483661" r:id="rId8"/>
    <p:sldLayoutId id="2147483673" r:id="rId9"/>
    <p:sldLayoutId id="2147483680" r:id="rId10"/>
    <p:sldLayoutId id="2147483681" r:id="rId11"/>
    <p:sldLayoutId id="2147483682" r:id="rId12"/>
    <p:sldLayoutId id="2147483683" r:id="rId13"/>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0.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40.png"/><Relationship Id="rId5" Type="http://schemas.openxmlformats.org/officeDocument/2006/relationships/image" Target="../media/image3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slide" Target="slide5.xml"/><Relationship Id="rId4" Type="http://schemas.openxmlformats.org/officeDocument/2006/relationships/slide" Target="slide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4.xml"/><Relationship Id="rId4" Type="http://schemas.openxmlformats.org/officeDocument/2006/relationships/image" Target="../media/image380.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diagramLayout" Target="../diagrams/layout2.xml"/><Relationship Id="rId7" Type="http://schemas.openxmlformats.org/officeDocument/2006/relationships/image" Target="../media/image59.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4" name="Isosceles Triangle 3">
            <a:extLst>
              <a:ext uri="{FF2B5EF4-FFF2-40B4-BE49-F238E27FC236}">
                <a16:creationId xmlns:a16="http://schemas.microsoft.com/office/drawing/2014/main" id="{9D5D4784-AEA5-4053-B3B3-B65ED244C2E6}"/>
              </a:ext>
            </a:extLst>
          </p:cNvPr>
          <p:cNvSpPr/>
          <p:nvPr/>
        </p:nvSpPr>
        <p:spPr>
          <a:xfrm rot="6355823">
            <a:off x="1098853" y="713945"/>
            <a:ext cx="3944508" cy="5202396"/>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isometricOffAxis2Lef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54" name="Google Shape;154;p40"/>
          <p:cNvSpPr txBox="1">
            <a:spLocks noGrp="1"/>
          </p:cNvSpPr>
          <p:nvPr>
            <p:ph type="ctrTitle"/>
          </p:nvPr>
        </p:nvSpPr>
        <p:spPr>
          <a:xfrm>
            <a:off x="729964" y="2241619"/>
            <a:ext cx="4013970" cy="2612959"/>
          </a:xfrm>
          <a:prstGeom prst="rect">
            <a:avLst/>
          </a:prstGeom>
          <a:scene3d>
            <a:camera prst="perspectiveRight"/>
            <a:lightRig rig="threePt" dir="t"/>
          </a:scene3d>
        </p:spPr>
        <p:txBody>
          <a:bodyPr spcFirstLastPara="1" wrap="square" lIns="91425" tIns="91425" rIns="91425" bIns="91425" anchor="t" anchorCtr="0">
            <a:noAutofit/>
          </a:bodyPr>
          <a:lstStyle/>
          <a:p>
            <a:pPr marL="0" lvl="0" indent="0" algn="l" rtl="0">
              <a:spcBef>
                <a:spcPts val="0"/>
              </a:spcBef>
              <a:spcAft>
                <a:spcPts val="0"/>
              </a:spcAft>
              <a:buNone/>
            </a:pPr>
            <a:r>
              <a:rPr lang="en-IN" sz="6000" b="1" dirty="0">
                <a:ln w="0"/>
                <a:solidFill>
                  <a:schemeClr val="tx1">
                    <a:lumMod val="50000"/>
                    <a:lumOff val="50000"/>
                  </a:schemeClr>
                </a:solidFill>
                <a:effectLst>
                  <a:outerShdw blurRad="38100" dist="38100" dir="2700000" algn="tl">
                    <a:srgbClr val="000000">
                      <a:alpha val="43137"/>
                    </a:srgbClr>
                  </a:outerShdw>
                  <a:reflection blurRad="6350" stA="53000" endA="300" endPos="35500" dir="5400000" sy="-90000" algn="bl" rotWithShape="0"/>
                </a:effectLst>
              </a:rPr>
              <a:t>ABB IRB 2400 </a:t>
            </a:r>
            <a:endParaRPr sz="6000" b="1" dirty="0">
              <a:ln w="0"/>
              <a:solidFill>
                <a:schemeClr val="tx1">
                  <a:lumMod val="50000"/>
                  <a:lumOff val="50000"/>
                </a:schemeClr>
              </a:solidFill>
              <a:effectLst>
                <a:outerShdw blurRad="38100" dist="38100" dir="2700000" algn="tl">
                  <a:srgbClr val="000000">
                    <a:alpha val="43137"/>
                  </a:srgbClr>
                </a:outerShdw>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D8D43016-0EAE-482B-B969-260BB3D6836A}"/>
              </a:ext>
            </a:extLst>
          </p:cNvPr>
          <p:cNvSpPr>
            <a:spLocks noGrp="1"/>
          </p:cNvSpPr>
          <p:nvPr>
            <p:ph type="subTitle" idx="1"/>
          </p:nvPr>
        </p:nvSpPr>
        <p:spPr>
          <a:xfrm>
            <a:off x="2736949" y="420763"/>
            <a:ext cx="6316819" cy="978088"/>
          </a:xfrm>
        </p:spPr>
        <p:txBody>
          <a:bodyPr/>
          <a:lstStyle/>
          <a:p>
            <a:pPr algn="ctr"/>
            <a:r>
              <a:rPr lang="en-IN" sz="2800" b="1" dirty="0">
                <a:ln w="0"/>
                <a:solidFill>
                  <a:schemeClr val="accent1">
                    <a:lumMod val="75000"/>
                  </a:schemeClr>
                </a:solidFill>
              </a:rPr>
              <a:t>INTRODUCTION TO ROBOTICS</a:t>
            </a:r>
          </a:p>
          <a:p>
            <a:pPr algn="ctr"/>
            <a:r>
              <a:rPr lang="en-IN" sz="2800" b="1" dirty="0">
                <a:ln w="0"/>
                <a:solidFill>
                  <a:schemeClr val="accent1">
                    <a:lumMod val="75000"/>
                  </a:schemeClr>
                </a:solidFill>
              </a:rPr>
              <a:t>AIE 201</a:t>
            </a:r>
          </a:p>
        </p:txBody>
      </p:sp>
      <p:sp>
        <p:nvSpPr>
          <p:cNvPr id="8" name="Isosceles Triangle 7">
            <a:extLst>
              <a:ext uri="{FF2B5EF4-FFF2-40B4-BE49-F238E27FC236}">
                <a16:creationId xmlns:a16="http://schemas.microsoft.com/office/drawing/2014/main" id="{6EB5147D-D977-4C9E-9492-E9F90853AE2B}"/>
              </a:ext>
            </a:extLst>
          </p:cNvPr>
          <p:cNvSpPr/>
          <p:nvPr/>
        </p:nvSpPr>
        <p:spPr>
          <a:xfrm rot="8920959">
            <a:off x="2492209" y="497597"/>
            <a:ext cx="1308196" cy="1802508"/>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isometricOffAxis2Lef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Isosceles Triangle 8">
            <a:extLst>
              <a:ext uri="{FF2B5EF4-FFF2-40B4-BE49-F238E27FC236}">
                <a16:creationId xmlns:a16="http://schemas.microsoft.com/office/drawing/2014/main" id="{1A01294C-264E-4D5C-8782-50083178A20A}"/>
              </a:ext>
            </a:extLst>
          </p:cNvPr>
          <p:cNvSpPr/>
          <p:nvPr/>
        </p:nvSpPr>
        <p:spPr>
          <a:xfrm rot="11770439">
            <a:off x="3519665" y="1028699"/>
            <a:ext cx="1149049" cy="1346695"/>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isometricOffAxis2Lef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6F99-EEBE-4D81-B81F-4983CD096B5E}"/>
              </a:ext>
            </a:extLst>
          </p:cNvPr>
          <p:cNvSpPr>
            <a:spLocks noGrp="1"/>
          </p:cNvSpPr>
          <p:nvPr>
            <p:ph type="title"/>
          </p:nvPr>
        </p:nvSpPr>
        <p:spPr>
          <a:xfrm>
            <a:off x="2773210" y="444350"/>
            <a:ext cx="6131640" cy="810600"/>
          </a:xfrm>
        </p:spPr>
        <p:txBody>
          <a:bodyPr/>
          <a:lstStyle/>
          <a:p>
            <a:pPr algn="r"/>
            <a:r>
              <a:rPr lang="en-IN" dirty="0"/>
              <a:t>DH Parameters for the IRB-2400 Manipulator</a:t>
            </a:r>
          </a:p>
        </p:txBody>
      </p:sp>
      <p:pic>
        <p:nvPicPr>
          <p:cNvPr id="5122" name="Picture 2">
            <a:extLst>
              <a:ext uri="{FF2B5EF4-FFF2-40B4-BE49-F238E27FC236}">
                <a16:creationId xmlns:a16="http://schemas.microsoft.com/office/drawing/2014/main" id="{271D99E4-D8F6-41F7-9A2E-6FC28052B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27" y="1860319"/>
            <a:ext cx="5283719" cy="183462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14E32B-4E09-4271-A819-EEBCBADC47A7}"/>
              </a:ext>
            </a:extLst>
          </p:cNvPr>
          <p:cNvPicPr>
            <a:picLocks noChangeAspect="1"/>
          </p:cNvPicPr>
          <p:nvPr/>
        </p:nvPicPr>
        <p:blipFill>
          <a:blip r:embed="rId3"/>
          <a:stretch>
            <a:fillRect/>
          </a:stretch>
        </p:blipFill>
        <p:spPr>
          <a:xfrm>
            <a:off x="6288472" y="1796332"/>
            <a:ext cx="2231214" cy="2744137"/>
          </a:xfrm>
          <a:prstGeom prst="rect">
            <a:avLst/>
          </a:prstGeom>
        </p:spPr>
      </p:pic>
    </p:spTree>
    <p:extLst>
      <p:ext uri="{BB962C8B-B14F-4D97-AF65-F5344CB8AC3E}">
        <p14:creationId xmlns:p14="http://schemas.microsoft.com/office/powerpoint/2010/main" val="402953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2715064" y="1913228"/>
            <a:ext cx="6249487"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b="1" dirty="0"/>
              <a:t>FORWARD KINEMATICS</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Go!</a:t>
            </a:r>
            <a:endParaRPr dirty="0">
              <a:solidFill>
                <a:schemeClr val="lt1"/>
              </a:solidFill>
            </a:endParaRPr>
          </a:p>
        </p:txBody>
      </p:sp>
    </p:spTree>
    <p:extLst>
      <p:ext uri="{BB962C8B-B14F-4D97-AF65-F5344CB8AC3E}">
        <p14:creationId xmlns:p14="http://schemas.microsoft.com/office/powerpoint/2010/main" val="220464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4"/>
                                        </p:tgtEl>
                                      </p:cBhvr>
                                    </p:animEffect>
                                    <p:animScale>
                                      <p:cBhvr>
                                        <p:cTn id="7" dur="250" autoRev="1" fill="hold"/>
                                        <p:tgtEl>
                                          <p:spTgt spid="2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095EC-DA7E-4047-B313-4EE19C6B96AA}"/>
              </a:ext>
            </a:extLst>
          </p:cNvPr>
          <p:cNvPicPr/>
          <p:nvPr/>
        </p:nvPicPr>
        <p:blipFill>
          <a:blip r:embed="rId3"/>
          <a:stretch>
            <a:fillRect/>
          </a:stretch>
        </p:blipFill>
        <p:spPr>
          <a:xfrm>
            <a:off x="2076006" y="2918592"/>
            <a:ext cx="4991987" cy="1369274"/>
          </a:xfrm>
          <a:prstGeom prst="rect">
            <a:avLst/>
          </a:prstGeom>
        </p:spPr>
      </p:pic>
      <p:sp>
        <p:nvSpPr>
          <p:cNvPr id="6" name="Title 1">
            <a:extLst>
              <a:ext uri="{FF2B5EF4-FFF2-40B4-BE49-F238E27FC236}">
                <a16:creationId xmlns:a16="http://schemas.microsoft.com/office/drawing/2014/main" id="{A411C32E-45E7-486E-9A14-CA3BC24A4F68}"/>
              </a:ext>
            </a:extLst>
          </p:cNvPr>
          <p:cNvSpPr txBox="1">
            <a:spLocks/>
          </p:cNvSpPr>
          <p:nvPr/>
        </p:nvSpPr>
        <p:spPr>
          <a:xfrm>
            <a:off x="824105" y="507412"/>
            <a:ext cx="4851480" cy="715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Bungee"/>
              <a:buNone/>
              <a:defRPr sz="3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3200" dirty="0"/>
              <a:t>Theory</a:t>
            </a:r>
          </a:p>
        </p:txBody>
      </p:sp>
      <p:sp>
        <p:nvSpPr>
          <p:cNvPr id="5" name="TextBox 4">
            <a:extLst>
              <a:ext uri="{FF2B5EF4-FFF2-40B4-BE49-F238E27FC236}">
                <a16:creationId xmlns:a16="http://schemas.microsoft.com/office/drawing/2014/main" id="{229EA445-6981-4696-A553-862835407952}"/>
              </a:ext>
            </a:extLst>
          </p:cNvPr>
          <p:cNvSpPr txBox="1"/>
          <p:nvPr/>
        </p:nvSpPr>
        <p:spPr>
          <a:xfrm>
            <a:off x="908094" y="1462342"/>
            <a:ext cx="6583680" cy="95410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Forward Kinematics:  Finds the position and orientation of the end effector given the joint angles</a:t>
            </a:r>
          </a:p>
          <a:p>
            <a:pPr marL="285750" indent="-285750">
              <a:buClr>
                <a:schemeClr val="bg1"/>
              </a:buClr>
              <a:buFont typeface="Arial" panose="020B0604020202020204" pitchFamily="34" charset="0"/>
              <a:buChar char="•"/>
            </a:pPr>
            <a:r>
              <a:rPr lang="en-US" dirty="0">
                <a:solidFill>
                  <a:schemeClr val="bg1"/>
                </a:solidFill>
              </a:rPr>
              <a:t>Transformation matrix: Calculates the relation between the joint variables and the cartesian position coordinates and orientation </a:t>
            </a:r>
            <a:endParaRPr lang="en-IN" dirty="0">
              <a:solidFill>
                <a:schemeClr val="bg1"/>
              </a:solidFill>
            </a:endParaRPr>
          </a:p>
        </p:txBody>
      </p:sp>
    </p:spTree>
    <p:extLst>
      <p:ext uri="{BB962C8B-B14F-4D97-AF65-F5344CB8AC3E}">
        <p14:creationId xmlns:p14="http://schemas.microsoft.com/office/powerpoint/2010/main" val="2362452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95C481-1D7E-46F9-BDB9-2D3CD11F65D5}"/>
              </a:ext>
            </a:extLst>
          </p:cNvPr>
          <p:cNvSpPr txBox="1"/>
          <p:nvPr/>
        </p:nvSpPr>
        <p:spPr>
          <a:xfrm>
            <a:off x="910855" y="455712"/>
            <a:ext cx="8077201" cy="830997"/>
          </a:xfrm>
          <a:prstGeom prst="rect">
            <a:avLst/>
          </a:prstGeom>
          <a:noFill/>
        </p:spPr>
        <p:txBody>
          <a:bodyPr wrap="square">
            <a:spAutoFit/>
          </a:bodyPr>
          <a:lstStyle/>
          <a:p>
            <a:r>
              <a:rPr lang="en-US" sz="2400" dirty="0">
                <a:solidFill>
                  <a:schemeClr val="lt1"/>
                </a:solidFill>
                <a:latin typeface="Bungee"/>
                <a:sym typeface="Bungee"/>
              </a:rPr>
              <a:t>Let’s take an example of a planar manipulator</a:t>
            </a:r>
          </a:p>
        </p:txBody>
      </p:sp>
      <p:pic>
        <p:nvPicPr>
          <p:cNvPr id="6" name="Picture 5">
            <a:extLst>
              <a:ext uri="{FF2B5EF4-FFF2-40B4-BE49-F238E27FC236}">
                <a16:creationId xmlns:a16="http://schemas.microsoft.com/office/drawing/2014/main" id="{ADA1056B-7637-48C3-9D9B-E3380DDE2AE7}"/>
              </a:ext>
            </a:extLst>
          </p:cNvPr>
          <p:cNvPicPr/>
          <p:nvPr/>
        </p:nvPicPr>
        <p:blipFill>
          <a:blip r:embed="rId2"/>
          <a:stretch>
            <a:fillRect/>
          </a:stretch>
        </p:blipFill>
        <p:spPr>
          <a:xfrm>
            <a:off x="3005026" y="1559441"/>
            <a:ext cx="3771457" cy="2718959"/>
          </a:xfrm>
          <a:prstGeom prst="rect">
            <a:avLst/>
          </a:prstGeom>
        </p:spPr>
      </p:pic>
    </p:spTree>
    <p:extLst>
      <p:ext uri="{BB962C8B-B14F-4D97-AF65-F5344CB8AC3E}">
        <p14:creationId xmlns:p14="http://schemas.microsoft.com/office/powerpoint/2010/main" val="401257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BF852D-657C-4CF4-87B9-9678B3564C31}"/>
              </a:ext>
            </a:extLst>
          </p:cNvPr>
          <p:cNvSpPr txBox="1"/>
          <p:nvPr/>
        </p:nvSpPr>
        <p:spPr>
          <a:xfrm>
            <a:off x="579792" y="1384561"/>
            <a:ext cx="3832804" cy="2122632"/>
          </a:xfrm>
          <a:prstGeom prst="rect">
            <a:avLst/>
          </a:prstGeom>
          <a:noFill/>
        </p:spPr>
        <p:txBody>
          <a:bodyPr wrap="square">
            <a:spAutoFit/>
          </a:bodyPr>
          <a:lstStyle/>
          <a:p>
            <a:pPr marL="0" marR="0">
              <a:lnSpc>
                <a:spcPct val="107000"/>
              </a:lnSpc>
              <a:spcBef>
                <a:spcPts val="0"/>
              </a:spcBef>
              <a:spcAft>
                <a:spcPts val="800"/>
              </a:spcAft>
            </a:pPr>
            <a:r>
              <a:rPr lang="en-US" sz="1600" i="1" dirty="0">
                <a:solidFill>
                  <a:schemeClr val="bg1"/>
                </a:solidFill>
                <a:latin typeface="+mj-lt"/>
                <a:cs typeface="Times New Roman" panose="02020603050405020304" pitchFamily="18" charset="0"/>
              </a:rPr>
              <a:t>Suppose, we are given the above 2D robotic arm and its joint angles, the first step is to frame the transformation matrix for each link.</a:t>
            </a:r>
          </a:p>
          <a:p>
            <a:pPr marL="0" marR="0">
              <a:lnSpc>
                <a:spcPct val="107000"/>
              </a:lnSpc>
              <a:spcBef>
                <a:spcPts val="0"/>
              </a:spcBef>
              <a:spcAft>
                <a:spcPts val="800"/>
              </a:spcAft>
            </a:pPr>
            <a:r>
              <a:rPr lang="en-US" sz="1600" i="1" dirty="0">
                <a:solidFill>
                  <a:schemeClr val="bg1"/>
                </a:solidFill>
                <a:latin typeface="+mj-lt"/>
                <a:cs typeface="Times New Roman" panose="02020603050405020304" pitchFamily="18" charset="0"/>
              </a:rPr>
              <a:t> </a:t>
            </a:r>
          </a:p>
          <a:p>
            <a:pPr marL="0" marR="0">
              <a:lnSpc>
                <a:spcPct val="107000"/>
              </a:lnSpc>
              <a:spcBef>
                <a:spcPts val="0"/>
              </a:spcBef>
              <a:spcAft>
                <a:spcPts val="800"/>
              </a:spcAft>
            </a:pPr>
            <a:r>
              <a:rPr lang="en-US" sz="1600" i="1" dirty="0">
                <a:solidFill>
                  <a:schemeClr val="bg1"/>
                </a:solidFill>
                <a:latin typeface="+mj-lt"/>
                <a:cs typeface="Times New Roman" panose="02020603050405020304" pitchFamily="18" charset="0"/>
              </a:rPr>
              <a:t>STEP 1: We frame the transformation matrices for links OA, AB and BE:</a:t>
            </a:r>
          </a:p>
        </p:txBody>
      </p:sp>
      <p:sp>
        <p:nvSpPr>
          <p:cNvPr id="6" name="Rectangle 4">
            <a:extLst>
              <a:ext uri="{FF2B5EF4-FFF2-40B4-BE49-F238E27FC236}">
                <a16:creationId xmlns:a16="http://schemas.microsoft.com/office/drawing/2014/main" id="{792839BA-6EE9-45D4-A4A1-61C1CCBE311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C5D6D63E-D337-492A-AC32-0777039BAE98}"/>
              </a:ext>
            </a:extLst>
          </p:cNvPr>
          <p:cNvSpPr>
            <a:spLocks noChangeArrowheads="1"/>
          </p:cNvSpPr>
          <p:nvPr/>
        </p:nvSpPr>
        <p:spPr bwMode="auto">
          <a:xfrm>
            <a:off x="0" y="1417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C616A9A5-5DC3-4103-BDDD-38A47FBFF254}"/>
              </a:ext>
            </a:extLst>
          </p:cNvPr>
          <p:cNvSpPr>
            <a:spLocks noChangeArrowheads="1"/>
          </p:cNvSpPr>
          <p:nvPr/>
        </p:nvSpPr>
        <p:spPr bwMode="auto">
          <a:xfrm>
            <a:off x="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7">
            <a:extLst>
              <a:ext uri="{FF2B5EF4-FFF2-40B4-BE49-F238E27FC236}">
                <a16:creationId xmlns:a16="http://schemas.microsoft.com/office/drawing/2014/main" id="{2640DA7A-0758-4536-AEBF-B8B66902EBF1}"/>
              </a:ext>
            </a:extLst>
          </p:cNvPr>
          <p:cNvSpPr>
            <a:spLocks noChangeArrowheads="1"/>
          </p:cNvSpPr>
          <p:nvPr/>
        </p:nvSpPr>
        <p:spPr bwMode="auto">
          <a:xfrm>
            <a:off x="0" y="3649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68F338E7-8662-4EB7-BB42-DD03062DF500}"/>
              </a:ext>
            </a:extLst>
          </p:cNvPr>
          <p:cNvPicPr>
            <a:picLocks noChangeAspect="1"/>
          </p:cNvPicPr>
          <p:nvPr/>
        </p:nvPicPr>
        <p:blipFill>
          <a:blip r:embed="rId2"/>
          <a:stretch>
            <a:fillRect/>
          </a:stretch>
        </p:blipFill>
        <p:spPr>
          <a:xfrm>
            <a:off x="5417031" y="1387986"/>
            <a:ext cx="2858081" cy="1183764"/>
          </a:xfrm>
          <a:prstGeom prst="rect">
            <a:avLst/>
          </a:prstGeom>
        </p:spPr>
      </p:pic>
      <p:pic>
        <p:nvPicPr>
          <p:cNvPr id="14" name="Picture 13">
            <a:extLst>
              <a:ext uri="{FF2B5EF4-FFF2-40B4-BE49-F238E27FC236}">
                <a16:creationId xmlns:a16="http://schemas.microsoft.com/office/drawing/2014/main" id="{C2D171AC-893B-4EA6-ACB0-096248116DA5}"/>
              </a:ext>
            </a:extLst>
          </p:cNvPr>
          <p:cNvPicPr>
            <a:picLocks noChangeAspect="1"/>
          </p:cNvPicPr>
          <p:nvPr/>
        </p:nvPicPr>
        <p:blipFill>
          <a:blip r:embed="rId3"/>
          <a:stretch>
            <a:fillRect/>
          </a:stretch>
        </p:blipFill>
        <p:spPr>
          <a:xfrm>
            <a:off x="5417031" y="2988215"/>
            <a:ext cx="2858081" cy="1360991"/>
          </a:xfrm>
          <a:prstGeom prst="rect">
            <a:avLst/>
          </a:prstGeom>
        </p:spPr>
      </p:pic>
    </p:spTree>
    <p:extLst>
      <p:ext uri="{BB962C8B-B14F-4D97-AF65-F5344CB8AC3E}">
        <p14:creationId xmlns:p14="http://schemas.microsoft.com/office/powerpoint/2010/main" val="287463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0C727-E8EE-4E96-A3F7-0FDFD776723D}"/>
              </a:ext>
            </a:extLst>
          </p:cNvPr>
          <p:cNvPicPr>
            <a:picLocks noChangeAspect="1"/>
          </p:cNvPicPr>
          <p:nvPr/>
        </p:nvPicPr>
        <p:blipFill>
          <a:blip r:embed="rId2"/>
          <a:stretch>
            <a:fillRect/>
          </a:stretch>
        </p:blipFill>
        <p:spPr>
          <a:xfrm>
            <a:off x="3147569" y="249754"/>
            <a:ext cx="2622365" cy="1475607"/>
          </a:xfrm>
          <a:prstGeom prst="rect">
            <a:avLst/>
          </a:prstGeom>
        </p:spPr>
      </p:pic>
      <p:sp>
        <p:nvSpPr>
          <p:cNvPr id="6" name="TextBox 5">
            <a:extLst>
              <a:ext uri="{FF2B5EF4-FFF2-40B4-BE49-F238E27FC236}">
                <a16:creationId xmlns:a16="http://schemas.microsoft.com/office/drawing/2014/main" id="{D3328631-3432-4FE0-AAC1-43F72DBA3290}"/>
              </a:ext>
            </a:extLst>
          </p:cNvPr>
          <p:cNvSpPr txBox="1"/>
          <p:nvPr/>
        </p:nvSpPr>
        <p:spPr>
          <a:xfrm>
            <a:off x="905704" y="1919303"/>
            <a:ext cx="7106093" cy="863570"/>
          </a:xfrm>
          <a:prstGeom prst="rect">
            <a:avLst/>
          </a:prstGeom>
          <a:noFill/>
        </p:spPr>
        <p:txBody>
          <a:bodyPr wrap="square">
            <a:spAutoFit/>
          </a:bodyPr>
          <a:lstStyle/>
          <a:p>
            <a:pPr marL="0" marR="0">
              <a:lnSpc>
                <a:spcPct val="107000"/>
              </a:lnSpc>
              <a:spcBef>
                <a:spcPts val="0"/>
              </a:spcBef>
              <a:spcAft>
                <a:spcPts val="800"/>
              </a:spcAft>
            </a:pPr>
            <a:r>
              <a:rPr lang="en-US" sz="1600" i="1" dirty="0">
                <a:solidFill>
                  <a:schemeClr val="bg1"/>
                </a:solidFill>
                <a:latin typeface="Cambria Math" panose="02040503050406030204" pitchFamily="18" charset="0"/>
                <a:cs typeface="Times New Roman" panose="02020603050405020304" pitchFamily="18" charset="0"/>
              </a:rPr>
              <a:t>STEP 2: The transformation matrix for the entire robotic arm from O to the end effector E is given by (Complete Homogenous Transformation Matrix that maps from E to O),</a:t>
            </a:r>
          </a:p>
        </p:txBody>
      </p:sp>
      <p:pic>
        <p:nvPicPr>
          <p:cNvPr id="7" name="Picture 6">
            <a:extLst>
              <a:ext uri="{FF2B5EF4-FFF2-40B4-BE49-F238E27FC236}">
                <a16:creationId xmlns:a16="http://schemas.microsoft.com/office/drawing/2014/main" id="{B167CAFF-FB3D-434C-94AB-35B14AF79F8C}"/>
              </a:ext>
            </a:extLst>
          </p:cNvPr>
          <p:cNvPicPr>
            <a:picLocks noChangeAspect="1"/>
          </p:cNvPicPr>
          <p:nvPr/>
        </p:nvPicPr>
        <p:blipFill>
          <a:blip r:embed="rId3"/>
          <a:stretch>
            <a:fillRect/>
          </a:stretch>
        </p:blipFill>
        <p:spPr>
          <a:xfrm>
            <a:off x="3244312" y="2782873"/>
            <a:ext cx="2428875" cy="657225"/>
          </a:xfrm>
          <a:prstGeom prst="rect">
            <a:avLst/>
          </a:prstGeom>
        </p:spPr>
      </p:pic>
      <p:sp>
        <p:nvSpPr>
          <p:cNvPr id="8" name="TextBox 7">
            <a:extLst>
              <a:ext uri="{FF2B5EF4-FFF2-40B4-BE49-F238E27FC236}">
                <a16:creationId xmlns:a16="http://schemas.microsoft.com/office/drawing/2014/main" id="{D582DEE5-A783-4807-9C66-5586F526BBB1}"/>
              </a:ext>
            </a:extLst>
          </p:cNvPr>
          <p:cNvSpPr txBox="1"/>
          <p:nvPr/>
        </p:nvSpPr>
        <p:spPr>
          <a:xfrm>
            <a:off x="905704" y="3645114"/>
            <a:ext cx="7332921" cy="863570"/>
          </a:xfrm>
          <a:prstGeom prst="rect">
            <a:avLst/>
          </a:prstGeom>
          <a:noFill/>
        </p:spPr>
        <p:txBody>
          <a:bodyPr wrap="square">
            <a:spAutoFit/>
          </a:bodyPr>
          <a:lstStyle/>
          <a:p>
            <a:pPr marL="0" marR="0">
              <a:lnSpc>
                <a:spcPct val="107000"/>
              </a:lnSpc>
              <a:spcBef>
                <a:spcPts val="0"/>
              </a:spcBef>
              <a:spcAft>
                <a:spcPts val="800"/>
              </a:spcAft>
            </a:pPr>
            <a:r>
              <a:rPr lang="en-US" sz="1600" i="1" dirty="0">
                <a:solidFill>
                  <a:schemeClr val="bg1"/>
                </a:solidFill>
                <a:latin typeface="Cambria Math" panose="02040503050406030204" pitchFamily="18" charset="0"/>
                <a:cs typeface="Times New Roman" panose="02020603050405020304" pitchFamily="18" charset="0"/>
              </a:rPr>
              <a:t>STEP 3: We find the coordinates of the end effector by multiplying the body coordinates of the end effector with the compound transformation matrix and equating it with the global position coordinates of the end effector. </a:t>
            </a:r>
          </a:p>
        </p:txBody>
      </p:sp>
    </p:spTree>
    <p:extLst>
      <p:ext uri="{BB962C8B-B14F-4D97-AF65-F5344CB8AC3E}">
        <p14:creationId xmlns:p14="http://schemas.microsoft.com/office/powerpoint/2010/main" val="2763999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3ECE20-0758-454B-B823-B24617C91357}"/>
              </a:ext>
            </a:extLst>
          </p:cNvPr>
          <p:cNvPicPr>
            <a:picLocks noChangeAspect="1"/>
          </p:cNvPicPr>
          <p:nvPr/>
        </p:nvPicPr>
        <p:blipFill>
          <a:blip r:embed="rId2"/>
          <a:stretch>
            <a:fillRect/>
          </a:stretch>
        </p:blipFill>
        <p:spPr>
          <a:xfrm>
            <a:off x="1592570" y="1922273"/>
            <a:ext cx="5624439" cy="1029032"/>
          </a:xfrm>
          <a:prstGeom prst="rect">
            <a:avLst/>
          </a:prstGeom>
        </p:spPr>
      </p:pic>
      <p:pic>
        <p:nvPicPr>
          <p:cNvPr id="13" name="Picture 12">
            <a:extLst>
              <a:ext uri="{FF2B5EF4-FFF2-40B4-BE49-F238E27FC236}">
                <a16:creationId xmlns:a16="http://schemas.microsoft.com/office/drawing/2014/main" id="{A06921F5-0278-4E7C-9180-73B4250569E6}"/>
              </a:ext>
            </a:extLst>
          </p:cNvPr>
          <p:cNvPicPr>
            <a:picLocks noChangeAspect="1"/>
          </p:cNvPicPr>
          <p:nvPr/>
        </p:nvPicPr>
        <p:blipFill>
          <a:blip r:embed="rId3"/>
          <a:stretch>
            <a:fillRect/>
          </a:stretch>
        </p:blipFill>
        <p:spPr>
          <a:xfrm>
            <a:off x="2220966" y="3207403"/>
            <a:ext cx="4104160" cy="817858"/>
          </a:xfrm>
          <a:prstGeom prst="rect">
            <a:avLst/>
          </a:prstGeom>
        </p:spPr>
      </p:pic>
      <p:sp>
        <p:nvSpPr>
          <p:cNvPr id="15" name="TextBox 14">
            <a:extLst>
              <a:ext uri="{FF2B5EF4-FFF2-40B4-BE49-F238E27FC236}">
                <a16:creationId xmlns:a16="http://schemas.microsoft.com/office/drawing/2014/main" id="{BE2706F5-EABB-4DCB-8D85-393CA4236B11}"/>
              </a:ext>
            </a:extLst>
          </p:cNvPr>
          <p:cNvSpPr txBox="1"/>
          <p:nvPr/>
        </p:nvSpPr>
        <p:spPr>
          <a:xfrm>
            <a:off x="1544215" y="1008083"/>
            <a:ext cx="6829646" cy="584775"/>
          </a:xfrm>
          <a:prstGeom prst="rect">
            <a:avLst/>
          </a:prstGeom>
          <a:noFill/>
        </p:spPr>
        <p:txBody>
          <a:bodyPr wrap="square">
            <a:spAutoFit/>
          </a:bodyPr>
          <a:lstStyle/>
          <a:p>
            <a:r>
              <a:rPr lang="en-US" sz="1600" i="1" dirty="0">
                <a:solidFill>
                  <a:schemeClr val="bg1"/>
                </a:solidFill>
                <a:latin typeface="Cambria Math" panose="02040503050406030204" pitchFamily="18" charset="0"/>
                <a:cs typeface="Times New Roman" panose="02020603050405020304" pitchFamily="18" charset="0"/>
              </a:rPr>
              <a:t>Or  - Position of end effector  E  from O Coordinate system</a:t>
            </a:r>
          </a:p>
          <a:p>
            <a:r>
              <a:rPr lang="en-US" sz="1600" i="1" dirty="0">
                <a:solidFill>
                  <a:schemeClr val="bg1"/>
                </a:solidFill>
                <a:latin typeface="Cambria Math" panose="02040503050406030204" pitchFamily="18" charset="0"/>
                <a:cs typeface="Times New Roman" panose="02020603050405020304" pitchFamily="18" charset="0"/>
              </a:rPr>
              <a:t>Er – Position of end effector from E Coordinate system</a:t>
            </a:r>
            <a:endParaRPr lang="en-US" sz="1600" dirty="0">
              <a:solidFill>
                <a:schemeClr val="bg1"/>
              </a:solidFill>
            </a:endParaRPr>
          </a:p>
        </p:txBody>
      </p:sp>
    </p:spTree>
    <p:extLst>
      <p:ext uri="{BB962C8B-B14F-4D97-AF65-F5344CB8AC3E}">
        <p14:creationId xmlns:p14="http://schemas.microsoft.com/office/powerpoint/2010/main" val="2717546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47B951-4CEB-4168-854A-1B98754FD933}"/>
              </a:ext>
            </a:extLst>
          </p:cNvPr>
          <p:cNvSpPr txBox="1"/>
          <p:nvPr/>
        </p:nvSpPr>
        <p:spPr>
          <a:xfrm>
            <a:off x="987054" y="547861"/>
            <a:ext cx="7469374" cy="830997"/>
          </a:xfrm>
          <a:prstGeom prst="rect">
            <a:avLst/>
          </a:prstGeom>
          <a:noFill/>
        </p:spPr>
        <p:txBody>
          <a:bodyPr wrap="square">
            <a:spAutoFit/>
          </a:bodyPr>
          <a:lstStyle/>
          <a:p>
            <a:r>
              <a:rPr lang="en-IN" sz="2400" dirty="0">
                <a:solidFill>
                  <a:schemeClr val="lt1"/>
                </a:solidFill>
                <a:latin typeface="Bungee"/>
                <a:sym typeface="Bungee"/>
              </a:rPr>
              <a:t>General Formula for Transformation matrix using DH parameters </a:t>
            </a:r>
            <a:endParaRPr lang="en-US" sz="2400" dirty="0">
              <a:solidFill>
                <a:schemeClr val="lt1"/>
              </a:solidFill>
              <a:latin typeface="Bungee"/>
              <a:sym typeface="Bungee"/>
            </a:endParaRPr>
          </a:p>
        </p:txBody>
      </p:sp>
      <p:sp>
        <p:nvSpPr>
          <p:cNvPr id="5" name="TextBox 4">
            <a:extLst>
              <a:ext uri="{FF2B5EF4-FFF2-40B4-BE49-F238E27FC236}">
                <a16:creationId xmlns:a16="http://schemas.microsoft.com/office/drawing/2014/main" id="{2D3D9E31-AD24-4790-BC37-E68DBA1569E2}"/>
              </a:ext>
            </a:extLst>
          </p:cNvPr>
          <p:cNvSpPr txBox="1"/>
          <p:nvPr/>
        </p:nvSpPr>
        <p:spPr>
          <a:xfrm>
            <a:off x="874173" y="1856241"/>
            <a:ext cx="7106093" cy="336631"/>
          </a:xfrm>
          <a:prstGeom prst="rect">
            <a:avLst/>
          </a:prstGeom>
          <a:noFill/>
        </p:spPr>
        <p:txBody>
          <a:bodyPr wrap="square">
            <a:spAutoFit/>
          </a:bodyPr>
          <a:lstStyle/>
          <a:p>
            <a:pPr marL="0" marR="0">
              <a:lnSpc>
                <a:spcPct val="107000"/>
              </a:lnSpc>
              <a:spcBef>
                <a:spcPts val="0"/>
              </a:spcBef>
              <a:spcAft>
                <a:spcPts val="800"/>
              </a:spcAft>
            </a:pPr>
            <a:r>
              <a:rPr lang="en-US" sz="1600" i="1" dirty="0">
                <a:solidFill>
                  <a:schemeClr val="bg1"/>
                </a:solidFill>
                <a:latin typeface="Cambria Math" panose="02040503050406030204" pitchFamily="18" charset="0"/>
                <a:cs typeface="Times New Roman" panose="02020603050405020304" pitchFamily="18" charset="0"/>
              </a:rPr>
              <a:t>Transformation matrix mapping  </a:t>
            </a:r>
            <a:r>
              <a:rPr lang="en-US" sz="1600" i="1" dirty="0" err="1">
                <a:solidFill>
                  <a:schemeClr val="bg1"/>
                </a:solidFill>
                <a:latin typeface="Cambria Math" panose="02040503050406030204" pitchFamily="18" charset="0"/>
                <a:cs typeface="Times New Roman" panose="02020603050405020304" pitchFamily="18" charset="0"/>
              </a:rPr>
              <a:t>i</a:t>
            </a:r>
            <a:r>
              <a:rPr lang="en-US" sz="1600" i="1" dirty="0">
                <a:solidFill>
                  <a:schemeClr val="bg1"/>
                </a:solidFill>
                <a:latin typeface="Cambria Math" panose="02040503050406030204" pitchFamily="18" charset="0"/>
                <a:cs typeface="Times New Roman" panose="02020603050405020304" pitchFamily="18" charset="0"/>
              </a:rPr>
              <a:t> to i-1 is given by,</a:t>
            </a:r>
          </a:p>
        </p:txBody>
      </p:sp>
      <p:pic>
        <p:nvPicPr>
          <p:cNvPr id="7170" name="Picture 2">
            <a:extLst>
              <a:ext uri="{FF2B5EF4-FFF2-40B4-BE49-F238E27FC236}">
                <a16:creationId xmlns:a16="http://schemas.microsoft.com/office/drawing/2014/main" id="{603222DF-E414-4C8F-B788-0227AFED7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32" y="2571750"/>
            <a:ext cx="57721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8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10257D1-E87B-4216-A85F-9A409B4D7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60" t="57744" r="21744"/>
          <a:stretch/>
        </p:blipFill>
        <p:spPr bwMode="auto">
          <a:xfrm>
            <a:off x="2081049" y="1778349"/>
            <a:ext cx="3121573" cy="487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7AA20C-5213-44B5-9E61-BCAD0FE711F0}"/>
              </a:ext>
            </a:extLst>
          </p:cNvPr>
          <p:cNvSpPr txBox="1"/>
          <p:nvPr/>
        </p:nvSpPr>
        <p:spPr>
          <a:xfrm>
            <a:off x="819808" y="1099819"/>
            <a:ext cx="5814322" cy="307777"/>
          </a:xfrm>
          <a:prstGeom prst="rect">
            <a:avLst/>
          </a:prstGeom>
          <a:noFill/>
        </p:spPr>
        <p:txBody>
          <a:bodyPr wrap="square" rtlCol="0">
            <a:spAutoFit/>
          </a:bodyPr>
          <a:lstStyle/>
          <a:p>
            <a:r>
              <a:rPr lang="en-US" dirty="0">
                <a:solidFill>
                  <a:schemeClr val="bg1"/>
                </a:solidFill>
              </a:rPr>
              <a:t>The complete Transformation matrix for IRB 2400 is given by</a:t>
            </a:r>
            <a:endParaRPr lang="en-IN" dirty="0">
              <a:solidFill>
                <a:schemeClr val="bg1"/>
              </a:solidFill>
            </a:endParaRPr>
          </a:p>
        </p:txBody>
      </p:sp>
      <p:pic>
        <p:nvPicPr>
          <p:cNvPr id="4" name="Picture 3">
            <a:extLst>
              <a:ext uri="{FF2B5EF4-FFF2-40B4-BE49-F238E27FC236}">
                <a16:creationId xmlns:a16="http://schemas.microsoft.com/office/drawing/2014/main" id="{36A79D68-D90C-423D-9954-9F4B5830C5B8}"/>
              </a:ext>
            </a:extLst>
          </p:cNvPr>
          <p:cNvPicPr>
            <a:picLocks noChangeAspect="1"/>
          </p:cNvPicPr>
          <p:nvPr/>
        </p:nvPicPr>
        <p:blipFill>
          <a:blip r:embed="rId3"/>
          <a:stretch>
            <a:fillRect/>
          </a:stretch>
        </p:blipFill>
        <p:spPr>
          <a:xfrm>
            <a:off x="2525538" y="3272501"/>
            <a:ext cx="1579803" cy="552606"/>
          </a:xfrm>
          <a:prstGeom prst="rect">
            <a:avLst/>
          </a:prstGeom>
        </p:spPr>
      </p:pic>
      <p:pic>
        <p:nvPicPr>
          <p:cNvPr id="14342" name="Picture 6">
            <a:extLst>
              <a:ext uri="{FF2B5EF4-FFF2-40B4-BE49-F238E27FC236}">
                <a16:creationId xmlns:a16="http://schemas.microsoft.com/office/drawing/2014/main" id="{EC56EB00-A89A-477D-BDF1-A68CD4D5B9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6"/>
          <a:stretch/>
        </p:blipFill>
        <p:spPr bwMode="auto">
          <a:xfrm>
            <a:off x="6268369" y="1929698"/>
            <a:ext cx="2425967" cy="2352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AA4911-F2BA-41D8-B6DD-C2B813200651}"/>
              </a:ext>
            </a:extLst>
          </p:cNvPr>
          <p:cNvSpPr txBox="1"/>
          <p:nvPr/>
        </p:nvSpPr>
        <p:spPr>
          <a:xfrm>
            <a:off x="819808" y="2636657"/>
            <a:ext cx="5133251" cy="523220"/>
          </a:xfrm>
          <a:prstGeom prst="rect">
            <a:avLst/>
          </a:prstGeom>
          <a:noFill/>
        </p:spPr>
        <p:txBody>
          <a:bodyPr wrap="square" rtlCol="0">
            <a:spAutoFit/>
          </a:bodyPr>
          <a:lstStyle/>
          <a:p>
            <a:r>
              <a:rPr lang="en-US" dirty="0">
                <a:solidFill>
                  <a:schemeClr val="bg1"/>
                </a:solidFill>
              </a:rPr>
              <a:t>The position of the end effector’s coordinates w.r.t the base frame: </a:t>
            </a:r>
            <a:endParaRPr lang="en-IN" dirty="0">
              <a:solidFill>
                <a:schemeClr val="bg1"/>
              </a:solidFill>
            </a:endParaRPr>
          </a:p>
        </p:txBody>
      </p:sp>
      <p:pic>
        <p:nvPicPr>
          <p:cNvPr id="14344" name="Picture 8">
            <a:extLst>
              <a:ext uri="{FF2B5EF4-FFF2-40B4-BE49-F238E27FC236}">
                <a16:creationId xmlns:a16="http://schemas.microsoft.com/office/drawing/2014/main" id="{22EAF426-E3F1-45A0-988D-0CB0D8FBC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015" y="3938047"/>
            <a:ext cx="3898973" cy="68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42467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ADC8-90C4-4EE3-B29D-634EF7AA20BE}"/>
              </a:ext>
            </a:extLst>
          </p:cNvPr>
          <p:cNvSpPr>
            <a:spLocks noGrp="1"/>
          </p:cNvSpPr>
          <p:nvPr>
            <p:ph type="title"/>
          </p:nvPr>
        </p:nvSpPr>
        <p:spPr/>
        <p:txBody>
          <a:bodyPr/>
          <a:lstStyle/>
          <a:p>
            <a:r>
              <a:rPr lang="en-IN" dirty="0"/>
              <a:t>TRANS_MATRIX</a:t>
            </a:r>
          </a:p>
        </p:txBody>
      </p:sp>
      <p:pic>
        <p:nvPicPr>
          <p:cNvPr id="13314" name="Picture 2">
            <a:extLst>
              <a:ext uri="{FF2B5EF4-FFF2-40B4-BE49-F238E27FC236}">
                <a16:creationId xmlns:a16="http://schemas.microsoft.com/office/drawing/2014/main" id="{80501AF7-84C5-4902-A554-9D870EAB9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016" y="1189645"/>
            <a:ext cx="5459303" cy="336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2375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1 </a:t>
            </a:r>
            <a:br>
              <a:rPr lang="en" dirty="0"/>
            </a:br>
            <a:r>
              <a:rPr lang="en" dirty="0"/>
              <a:t>GROUP MEMBER_NAME </a:t>
            </a:r>
            <a:endParaRPr dirty="0"/>
          </a:p>
        </p:txBody>
      </p:sp>
      <p:sp>
        <p:nvSpPr>
          <p:cNvPr id="3" name="Text Placeholder 2">
            <a:extLst>
              <a:ext uri="{FF2B5EF4-FFF2-40B4-BE49-F238E27FC236}">
                <a16:creationId xmlns:a16="http://schemas.microsoft.com/office/drawing/2014/main" id="{D212ED7D-8F0A-4F76-9E1D-4DCFF6FB5A53}"/>
              </a:ext>
            </a:extLst>
          </p:cNvPr>
          <p:cNvSpPr>
            <a:spLocks noGrp="1"/>
          </p:cNvSpPr>
          <p:nvPr>
            <p:ph type="body" idx="1"/>
          </p:nvPr>
        </p:nvSpPr>
        <p:spPr>
          <a:xfrm>
            <a:off x="1194333" y="1610119"/>
            <a:ext cx="7065300" cy="2148219"/>
          </a:xfrm>
        </p:spPr>
        <p:txBody>
          <a:bodyPr/>
          <a:lstStyle/>
          <a:p>
            <a:pPr marL="152400" indent="0">
              <a:lnSpc>
                <a:spcPct val="150000"/>
              </a:lnSpc>
              <a:buNone/>
            </a:pPr>
            <a:r>
              <a:rPr lang="en-IN" sz="1600" b="1" dirty="0">
                <a:solidFill>
                  <a:schemeClr val="accent1">
                    <a:lumMod val="75000"/>
                  </a:schemeClr>
                </a:solidFill>
              </a:rPr>
              <a:t>DEEPTHI SUDHARSAN -----------------------------------------------  19022</a:t>
            </a:r>
          </a:p>
          <a:p>
            <a:pPr marL="152400" indent="0">
              <a:lnSpc>
                <a:spcPct val="150000"/>
              </a:lnSpc>
              <a:buNone/>
            </a:pPr>
            <a:r>
              <a:rPr lang="en-IN" sz="1600" b="1" dirty="0">
                <a:solidFill>
                  <a:schemeClr val="accent1">
                    <a:lumMod val="75000"/>
                  </a:schemeClr>
                </a:solidFill>
              </a:rPr>
              <a:t>ISHA INDHU --------------------------------------------------------- 19030</a:t>
            </a:r>
          </a:p>
          <a:p>
            <a:pPr marL="152400" indent="0">
              <a:lnSpc>
                <a:spcPct val="150000"/>
              </a:lnSpc>
              <a:buNone/>
            </a:pPr>
            <a:r>
              <a:rPr lang="en-IN" sz="1600" b="1" dirty="0">
                <a:solidFill>
                  <a:schemeClr val="accent1">
                    <a:lumMod val="75000"/>
                  </a:schemeClr>
                </a:solidFill>
              </a:rPr>
              <a:t>JAYASHREE O -------------------------------------------------------- 19031</a:t>
            </a:r>
          </a:p>
          <a:p>
            <a:pPr marL="152400" indent="0">
              <a:lnSpc>
                <a:spcPct val="150000"/>
              </a:lnSpc>
              <a:buNone/>
            </a:pPr>
            <a:r>
              <a:rPr lang="en-IN" sz="1600" b="1" dirty="0">
                <a:solidFill>
                  <a:schemeClr val="accent1">
                    <a:lumMod val="75000"/>
                  </a:schemeClr>
                </a:solidFill>
              </a:rPr>
              <a:t>KAVYA S KUMAR ----------------------------------------------------  19037</a:t>
            </a:r>
          </a:p>
          <a:p>
            <a:pPr marL="152400" indent="0">
              <a:lnSpc>
                <a:spcPct val="150000"/>
              </a:lnSpc>
              <a:buNone/>
            </a:pPr>
            <a:r>
              <a:rPr lang="en-IN" sz="1600" b="1" dirty="0">
                <a:solidFill>
                  <a:schemeClr val="accent1">
                    <a:lumMod val="75000"/>
                  </a:schemeClr>
                </a:solidFill>
              </a:rPr>
              <a:t>LAKSHAYA KARTHIKEYAN -------------------------------------------- 19039</a:t>
            </a:r>
          </a:p>
          <a:p>
            <a:pPr marL="152400" indent="0">
              <a:lnSpc>
                <a:spcPct val="150000"/>
              </a:lnSpc>
              <a:buNone/>
            </a:pPr>
            <a:r>
              <a:rPr lang="en-IN" sz="1600" b="1" dirty="0">
                <a:solidFill>
                  <a:schemeClr val="accent1">
                    <a:lumMod val="75000"/>
                  </a:schemeClr>
                </a:solidFill>
              </a:rPr>
              <a:t>MEGHNA BRIJESH MENON -------------------------------------------- 19043</a:t>
            </a:r>
          </a:p>
        </p:txBody>
      </p:sp>
    </p:spTree>
  </p:cSld>
  <p:clrMapOvr>
    <a:masterClrMapping/>
  </p:clrMapOvr>
  <mc:AlternateContent xmlns:mc="http://schemas.openxmlformats.org/markup-compatibility/2006" xmlns:p14="http://schemas.microsoft.com/office/powerpoint/2010/main">
    <mc:Choice Requires="p14">
      <p:transition spd="slow">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3F95-61FF-4BE3-96C0-5B6ECA054089}"/>
              </a:ext>
            </a:extLst>
          </p:cNvPr>
          <p:cNvSpPr>
            <a:spLocks noGrp="1"/>
          </p:cNvSpPr>
          <p:nvPr>
            <p:ph type="title"/>
          </p:nvPr>
        </p:nvSpPr>
        <p:spPr/>
        <p:txBody>
          <a:bodyPr/>
          <a:lstStyle/>
          <a:p>
            <a:r>
              <a:rPr lang="en-IN" dirty="0"/>
              <a:t>SIMULATION</a:t>
            </a:r>
          </a:p>
        </p:txBody>
      </p:sp>
      <p:pic>
        <p:nvPicPr>
          <p:cNvPr id="4" name="Picture 3">
            <a:extLst>
              <a:ext uri="{FF2B5EF4-FFF2-40B4-BE49-F238E27FC236}">
                <a16:creationId xmlns:a16="http://schemas.microsoft.com/office/drawing/2014/main" id="{6BD93149-43F5-422A-A73F-40906266F6C0}"/>
              </a:ext>
            </a:extLst>
          </p:cNvPr>
          <p:cNvPicPr>
            <a:picLocks noChangeAspect="1"/>
          </p:cNvPicPr>
          <p:nvPr/>
        </p:nvPicPr>
        <p:blipFill rotWithShape="1">
          <a:blip r:embed="rId4"/>
          <a:srcRect r="15532"/>
          <a:stretch/>
        </p:blipFill>
        <p:spPr>
          <a:xfrm>
            <a:off x="145142" y="1523524"/>
            <a:ext cx="4496331" cy="1575275"/>
          </a:xfrm>
          <a:prstGeom prst="rect">
            <a:avLst/>
          </a:prstGeom>
        </p:spPr>
      </p:pic>
      <p:pic>
        <p:nvPicPr>
          <p:cNvPr id="5" name="Figure 1 2020-12-14 11-11-53">
            <a:hlinkClick r:id="" action="ppaction://media"/>
            <a:extLst>
              <a:ext uri="{FF2B5EF4-FFF2-40B4-BE49-F238E27FC236}">
                <a16:creationId xmlns:a16="http://schemas.microsoft.com/office/drawing/2014/main" id="{D33A56FB-D72E-4A11-8CF5-5667E07A1770}"/>
              </a:ext>
            </a:extLst>
          </p:cNvPr>
          <p:cNvPicPr>
            <a:picLocks noChangeAspect="1"/>
          </p:cNvPicPr>
          <p:nvPr>
            <a:videoFile r:link="rId1"/>
            <p:extLst>
              <p:ext uri="{DAA4B4D4-6D71-4841-9C94-3DE7FCFB9230}">
                <p14:media xmlns:p14="http://schemas.microsoft.com/office/powerpoint/2010/main" r:embed="rId2">
                  <p14:trim end="1491.3125"/>
                </p14:media>
              </p:ext>
            </p:extLst>
          </p:nvPr>
        </p:nvPicPr>
        <p:blipFill>
          <a:blip r:embed="rId5"/>
          <a:stretch>
            <a:fillRect/>
          </a:stretch>
        </p:blipFill>
        <p:spPr>
          <a:xfrm>
            <a:off x="4833257" y="988449"/>
            <a:ext cx="4165601" cy="3527015"/>
          </a:xfrm>
          <a:prstGeom prst="rect">
            <a:avLst/>
          </a:prstGeom>
        </p:spPr>
      </p:pic>
    </p:spTree>
    <p:extLst>
      <p:ext uri="{BB962C8B-B14F-4D97-AF65-F5344CB8AC3E}">
        <p14:creationId xmlns:p14="http://schemas.microsoft.com/office/powerpoint/2010/main" val="102884491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2715064" y="1913228"/>
            <a:ext cx="6249487"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b="1" dirty="0"/>
              <a:t>INVERSE KINEMATICS</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Go!</a:t>
            </a:r>
            <a:endParaRPr dirty="0">
              <a:solidFill>
                <a:schemeClr val="lt1"/>
              </a:solidFill>
            </a:endParaRPr>
          </a:p>
        </p:txBody>
      </p:sp>
    </p:spTree>
    <p:extLst>
      <p:ext uri="{BB962C8B-B14F-4D97-AF65-F5344CB8AC3E}">
        <p14:creationId xmlns:p14="http://schemas.microsoft.com/office/powerpoint/2010/main" val="236872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4"/>
                                        </p:tgtEl>
                                      </p:cBhvr>
                                    </p:animEffect>
                                    <p:animScale>
                                      <p:cBhvr>
                                        <p:cTn id="7" dur="250" autoRev="1" fill="hold"/>
                                        <p:tgtEl>
                                          <p:spTgt spid="2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C962DF-293C-43DE-9D16-FBC2B5D4F40D}"/>
              </a:ext>
            </a:extLst>
          </p:cNvPr>
          <p:cNvSpPr>
            <a:spLocks noGrp="1"/>
          </p:cNvSpPr>
          <p:nvPr>
            <p:ph type="title"/>
          </p:nvPr>
        </p:nvSpPr>
        <p:spPr>
          <a:xfrm>
            <a:off x="817800" y="444350"/>
            <a:ext cx="5283000" cy="810600"/>
          </a:xfrm>
        </p:spPr>
        <p:txBody>
          <a:bodyPr/>
          <a:lstStyle/>
          <a:p>
            <a:r>
              <a:rPr lang="en-US" dirty="0"/>
              <a:t>Theory</a:t>
            </a:r>
          </a:p>
        </p:txBody>
      </p:sp>
      <p:sp>
        <p:nvSpPr>
          <p:cNvPr id="3" name="TextBox 2">
            <a:extLst>
              <a:ext uri="{FF2B5EF4-FFF2-40B4-BE49-F238E27FC236}">
                <a16:creationId xmlns:a16="http://schemas.microsoft.com/office/drawing/2014/main" id="{6B0B6614-1372-49B0-AC68-57CD91C2FAA0}"/>
              </a:ext>
            </a:extLst>
          </p:cNvPr>
          <p:cNvSpPr txBox="1"/>
          <p:nvPr/>
        </p:nvSpPr>
        <p:spPr>
          <a:xfrm>
            <a:off x="650081" y="1478756"/>
            <a:ext cx="7958138"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Process of determining the joint variables in terms of the end-effector position and orientation</a:t>
            </a:r>
          </a:p>
          <a:p>
            <a:pPr marL="285750" indent="-285750">
              <a:buClr>
                <a:schemeClr val="bg1"/>
              </a:buClr>
              <a:buFont typeface="Arial" panose="020B0604020202020204" pitchFamily="34" charset="0"/>
              <a:buChar char="•"/>
            </a:pPr>
            <a:r>
              <a:rPr lang="en-IN" dirty="0">
                <a:solidFill>
                  <a:schemeClr val="bg1"/>
                </a:solidFill>
              </a:rPr>
              <a:t>Mathematically: searches for the elements of vector Q when a transformation is given as a function of the joint variables (</a:t>
            </a:r>
            <a:r>
              <a:rPr lang="en-IN" b="1" dirty="0" err="1">
                <a:solidFill>
                  <a:schemeClr val="bg1"/>
                </a:solidFill>
              </a:rPr>
              <a:t>qn</a:t>
            </a:r>
            <a:r>
              <a:rPr lang="en-IN" dirty="0">
                <a:solidFill>
                  <a:schemeClr val="bg1"/>
                </a:solidFill>
              </a:rPr>
              <a:t>)</a:t>
            </a:r>
          </a:p>
        </p:txBody>
      </p:sp>
      <p:graphicFrame>
        <p:nvGraphicFramePr>
          <p:cNvPr id="5" name="Object 4">
            <a:extLst>
              <a:ext uri="{FF2B5EF4-FFF2-40B4-BE49-F238E27FC236}">
                <a16:creationId xmlns:a16="http://schemas.microsoft.com/office/drawing/2014/main" id="{4C1564EF-1DE2-4A01-91B1-478F2004E7ED}"/>
              </a:ext>
            </a:extLst>
          </p:cNvPr>
          <p:cNvGraphicFramePr>
            <a:graphicFrameLocks noChangeAspect="1"/>
          </p:cNvGraphicFramePr>
          <p:nvPr>
            <p:extLst>
              <p:ext uri="{D42A27DB-BD31-4B8C-83A1-F6EECF244321}">
                <p14:modId xmlns:p14="http://schemas.microsoft.com/office/powerpoint/2010/main" val="152568247"/>
              </p:ext>
            </p:extLst>
          </p:nvPr>
        </p:nvGraphicFramePr>
        <p:xfrm>
          <a:off x="2155774" y="2441226"/>
          <a:ext cx="4376840" cy="572136"/>
        </p:xfrm>
        <a:graphic>
          <a:graphicData uri="http://schemas.openxmlformats.org/presentationml/2006/ole">
            <mc:AlternateContent xmlns:mc="http://schemas.openxmlformats.org/markup-compatibility/2006">
              <mc:Choice xmlns:v="urn:schemas-microsoft-com:vml" Requires="v">
                <p:oleObj spid="_x0000_s2085" name="Equation" r:id="rId4" imgW="1942920" imgH="253800" progId="Equation.DSMT4">
                  <p:embed/>
                </p:oleObj>
              </mc:Choice>
              <mc:Fallback>
                <p:oleObj name="Equation" r:id="rId4" imgW="1942920" imgH="253800" progId="Equation.DSMT4">
                  <p:embed/>
                  <p:pic>
                    <p:nvPicPr>
                      <p:cNvPr id="0" name=""/>
                      <p:cNvPicPr/>
                      <p:nvPr/>
                    </p:nvPicPr>
                    <p:blipFill>
                      <a:blip r:embed="rId5"/>
                      <a:stretch>
                        <a:fillRect/>
                      </a:stretch>
                    </p:blipFill>
                    <p:spPr>
                      <a:xfrm>
                        <a:off x="2155774" y="2441226"/>
                        <a:ext cx="4376840" cy="572136"/>
                      </a:xfrm>
                      <a:prstGeom prst="rect">
                        <a:avLst/>
                      </a:prstGeom>
                      <a:solidFill>
                        <a:schemeClr val="bg1"/>
                      </a:solidFill>
                    </p:spPr>
                  </p:pic>
                </p:oleObj>
              </mc:Fallback>
            </mc:AlternateContent>
          </a:graphicData>
        </a:graphic>
      </p:graphicFrame>
      <p:sp>
        <p:nvSpPr>
          <p:cNvPr id="13" name="TextBox 12">
            <a:extLst>
              <a:ext uri="{FF2B5EF4-FFF2-40B4-BE49-F238E27FC236}">
                <a16:creationId xmlns:a16="http://schemas.microsoft.com/office/drawing/2014/main" id="{EC0ECAEE-D10F-463D-A023-DCE0786B60B3}"/>
              </a:ext>
            </a:extLst>
          </p:cNvPr>
          <p:cNvSpPr txBox="1"/>
          <p:nvPr/>
        </p:nvSpPr>
        <p:spPr>
          <a:xfrm>
            <a:off x="650081" y="3233152"/>
            <a:ext cx="7958138"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b="0" i="0" dirty="0">
                <a:solidFill>
                  <a:schemeClr val="bg1"/>
                </a:solidFill>
                <a:effectLst/>
                <a:latin typeface="Segoe UI" panose="020B0502040204020203" pitchFamily="34" charset="0"/>
              </a:rPr>
              <a:t>Robotic links </a:t>
            </a:r>
            <a:r>
              <a:rPr lang="en-US" b="0" i="0" dirty="0">
                <a:solidFill>
                  <a:schemeClr val="bg1"/>
                </a:solidFill>
                <a:effectLst/>
                <a:latin typeface="Segoe UI" panose="020B0502040204020203" pitchFamily="34" charset="0"/>
                <a:sym typeface="Wingdings" panose="05000000000000000000" pitchFamily="2" charset="2"/>
              </a:rPr>
              <a:t> </a:t>
            </a:r>
            <a:r>
              <a:rPr lang="en-US" b="0" i="0" dirty="0">
                <a:solidFill>
                  <a:schemeClr val="bg1"/>
                </a:solidFill>
                <a:effectLst/>
                <a:latin typeface="Segoe UI" panose="020B0502040204020203" pitchFamily="34" charset="0"/>
              </a:rPr>
              <a:t>actuated in the joint variable space</a:t>
            </a:r>
          </a:p>
          <a:p>
            <a:pPr marL="285750" indent="-285750">
              <a:buClr>
                <a:schemeClr val="bg1"/>
              </a:buClr>
              <a:buFont typeface="Arial" panose="020B0604020202020204" pitchFamily="34" charset="0"/>
              <a:buChar char="•"/>
            </a:pPr>
            <a:r>
              <a:rPr lang="en-US" dirty="0">
                <a:solidFill>
                  <a:schemeClr val="bg1"/>
                </a:solidFill>
                <a:latin typeface="Segoe UI" panose="020B0502040204020203" pitchFamily="34" charset="0"/>
              </a:rPr>
              <a:t>O</a:t>
            </a:r>
            <a:r>
              <a:rPr lang="en-US" b="0" i="0" dirty="0">
                <a:solidFill>
                  <a:schemeClr val="bg1"/>
                </a:solidFill>
                <a:effectLst/>
                <a:latin typeface="Segoe UI" panose="020B0502040204020203" pitchFamily="34" charset="0"/>
              </a:rPr>
              <a:t>bjects to be manipulated </a:t>
            </a:r>
            <a:r>
              <a:rPr lang="en-US" b="0" i="0" dirty="0">
                <a:solidFill>
                  <a:schemeClr val="bg1"/>
                </a:solidFill>
                <a:effectLst/>
                <a:latin typeface="Segoe UI" panose="020B0502040204020203" pitchFamily="34" charset="0"/>
                <a:sym typeface="Wingdings" panose="05000000000000000000" pitchFamily="2" charset="2"/>
              </a:rPr>
              <a:t> </a:t>
            </a:r>
            <a:r>
              <a:rPr lang="en-US" b="0" i="0" dirty="0">
                <a:solidFill>
                  <a:schemeClr val="bg1"/>
                </a:solidFill>
                <a:effectLst/>
                <a:latin typeface="Segoe UI" panose="020B0502040204020203" pitchFamily="34" charset="0"/>
              </a:rPr>
              <a:t>expressed in the global coordinate frame </a:t>
            </a:r>
          </a:p>
          <a:p>
            <a:pPr marL="285750" indent="-285750">
              <a:buClr>
                <a:schemeClr val="bg1"/>
              </a:buClr>
              <a:buFont typeface="Arial" panose="020B0604020202020204" pitchFamily="34" charset="0"/>
              <a:buChar char="•"/>
            </a:pPr>
            <a:r>
              <a:rPr lang="en-US" b="0" i="0" dirty="0">
                <a:solidFill>
                  <a:schemeClr val="bg1"/>
                </a:solidFill>
                <a:effectLst/>
                <a:latin typeface="Segoe UI" panose="020B0502040204020203" pitchFamily="34" charset="0"/>
              </a:rPr>
              <a:t>Carrying kinematic information between the two spaces is needed</a:t>
            </a:r>
          </a:p>
          <a:p>
            <a:pPr marL="285750" indent="-285750">
              <a:buClr>
                <a:schemeClr val="bg1"/>
              </a:buClr>
              <a:buFont typeface="Arial" panose="020B0604020202020204" pitchFamily="34" charset="0"/>
              <a:buChar char="•"/>
            </a:pPr>
            <a:r>
              <a:rPr lang="en-US" b="0" i="0" dirty="0">
                <a:solidFill>
                  <a:schemeClr val="bg1"/>
                </a:solidFill>
                <a:effectLst/>
                <a:latin typeface="Segoe UI" panose="020B0502040204020203" pitchFamily="34" charset="0"/>
              </a:rPr>
              <a:t>To control the configuration of the end-effector to reach an object, the inverse kinematics solution must be solved</a:t>
            </a:r>
          </a:p>
          <a:p>
            <a:pPr marL="285750" indent="-285750">
              <a:buClr>
                <a:schemeClr val="bg1"/>
              </a:buClr>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92073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D83D-BEF6-4FF9-A23F-45945984A87C}"/>
              </a:ext>
            </a:extLst>
          </p:cNvPr>
          <p:cNvSpPr>
            <a:spLocks noGrp="1"/>
          </p:cNvSpPr>
          <p:nvPr>
            <p:ph type="title"/>
          </p:nvPr>
        </p:nvSpPr>
        <p:spPr/>
        <p:txBody>
          <a:bodyPr/>
          <a:lstStyle/>
          <a:p>
            <a:r>
              <a:rPr lang="en-IN" dirty="0"/>
              <a:t>DECOUPLING:</a:t>
            </a:r>
          </a:p>
        </p:txBody>
      </p:sp>
      <p:graphicFrame>
        <p:nvGraphicFramePr>
          <p:cNvPr id="6" name="Diagram 5">
            <a:extLst>
              <a:ext uri="{FF2B5EF4-FFF2-40B4-BE49-F238E27FC236}">
                <a16:creationId xmlns:a16="http://schemas.microsoft.com/office/drawing/2014/main" id="{82BECE57-0A8B-4422-9B47-6842755DCC02}"/>
              </a:ext>
            </a:extLst>
          </p:cNvPr>
          <p:cNvGraphicFramePr/>
          <p:nvPr>
            <p:extLst>
              <p:ext uri="{D42A27DB-BD31-4B8C-83A1-F6EECF244321}">
                <p14:modId xmlns:p14="http://schemas.microsoft.com/office/powerpoint/2010/main" val="1014762568"/>
              </p:ext>
            </p:extLst>
          </p:nvPr>
        </p:nvGraphicFramePr>
        <p:xfrm>
          <a:off x="1225397" y="1079500"/>
          <a:ext cx="975080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395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D83D-BEF6-4FF9-A23F-45945984A87C}"/>
              </a:ext>
            </a:extLst>
          </p:cNvPr>
          <p:cNvSpPr>
            <a:spLocks noGrp="1"/>
          </p:cNvSpPr>
          <p:nvPr>
            <p:ph type="title"/>
          </p:nvPr>
        </p:nvSpPr>
        <p:spPr/>
        <p:txBody>
          <a:bodyPr/>
          <a:lstStyle/>
          <a:p>
            <a:r>
              <a:rPr lang="en-IN" dirty="0"/>
              <a:t>decoupling :</a:t>
            </a:r>
          </a:p>
        </p:txBody>
      </p:sp>
      <p:pic>
        <p:nvPicPr>
          <p:cNvPr id="3074" name="Picture 2">
            <a:extLst>
              <a:ext uri="{FF2B5EF4-FFF2-40B4-BE49-F238E27FC236}">
                <a16:creationId xmlns:a16="http://schemas.microsoft.com/office/drawing/2014/main" id="{1C77D05C-606D-4D1C-B8B1-20422CA14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5" y="1914525"/>
            <a:ext cx="2724150" cy="131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811C01-E95B-4847-844F-D7AAA75B9226}"/>
              </a:ext>
            </a:extLst>
          </p:cNvPr>
          <p:cNvSpPr txBox="1"/>
          <p:nvPr/>
        </p:nvSpPr>
        <p:spPr>
          <a:xfrm>
            <a:off x="1097280" y="1254950"/>
            <a:ext cx="6961632"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The transformation matrix can be decoupled as a translation (D) and a rotation matrix (R) </a:t>
            </a:r>
          </a:p>
          <a:p>
            <a:pPr marL="285750" indent="-285750">
              <a:buFont typeface="Arial" panose="020B0604020202020204" pitchFamily="34" charset="0"/>
              <a:buChar char="•"/>
            </a:pPr>
            <a:endParaRPr lang="en-IN" dirty="0">
              <a:solidFill>
                <a:schemeClr val="bg1"/>
              </a:solidFill>
            </a:endParaRPr>
          </a:p>
        </p:txBody>
      </p:sp>
      <p:sp>
        <p:nvSpPr>
          <p:cNvPr id="7" name="TextBox 6">
            <a:extLst>
              <a:ext uri="{FF2B5EF4-FFF2-40B4-BE49-F238E27FC236}">
                <a16:creationId xmlns:a16="http://schemas.microsoft.com/office/drawing/2014/main" id="{70FB38A2-F9DA-4062-B11C-891B7C6D0478}"/>
              </a:ext>
            </a:extLst>
          </p:cNvPr>
          <p:cNvSpPr txBox="1"/>
          <p:nvPr/>
        </p:nvSpPr>
        <p:spPr>
          <a:xfrm>
            <a:off x="1097280" y="3455957"/>
            <a:ext cx="6961632"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b="0" i="0" dirty="0">
                <a:solidFill>
                  <a:srgbClr val="FFFFFF"/>
                </a:solidFill>
                <a:effectLst/>
                <a:latin typeface="Segoe UI" panose="020B0502040204020203" pitchFamily="34" charset="0"/>
              </a:rPr>
              <a:t>Translation matrix D6: solved for wrist position variables</a:t>
            </a:r>
          </a:p>
          <a:p>
            <a:pPr marL="285750" indent="-285750">
              <a:buClr>
                <a:schemeClr val="bg1"/>
              </a:buClr>
              <a:buFont typeface="Arial" panose="020B0604020202020204" pitchFamily="34" charset="0"/>
              <a:buChar char="•"/>
            </a:pPr>
            <a:r>
              <a:rPr lang="en-US" b="0" i="0" dirty="0">
                <a:solidFill>
                  <a:srgbClr val="FFFFFF"/>
                </a:solidFill>
                <a:effectLst/>
                <a:latin typeface="Segoe UI" panose="020B0502040204020203" pitchFamily="34" charset="0"/>
              </a:rPr>
              <a:t>Rotation matrix R6: solved for wrist orientation variables</a:t>
            </a:r>
            <a:endParaRPr lang="en-IN" dirty="0">
              <a:solidFill>
                <a:schemeClr val="bg1"/>
              </a:solidFill>
            </a:endParaRPr>
          </a:p>
        </p:txBody>
      </p:sp>
    </p:spTree>
    <p:extLst>
      <p:ext uri="{BB962C8B-B14F-4D97-AF65-F5344CB8AC3E}">
        <p14:creationId xmlns:p14="http://schemas.microsoft.com/office/powerpoint/2010/main" val="743424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DDF9-DE3B-40AD-8FE3-93A39BB9F737}"/>
              </a:ext>
            </a:extLst>
          </p:cNvPr>
          <p:cNvSpPr>
            <a:spLocks noGrp="1"/>
          </p:cNvSpPr>
          <p:nvPr>
            <p:ph type="title"/>
          </p:nvPr>
        </p:nvSpPr>
        <p:spPr>
          <a:xfrm>
            <a:off x="817800" y="444350"/>
            <a:ext cx="6838776" cy="810600"/>
          </a:xfrm>
        </p:spPr>
        <p:txBody>
          <a:bodyPr/>
          <a:lstStyle/>
          <a:p>
            <a:r>
              <a:rPr lang="en-IN" dirty="0"/>
              <a:t>Solving for the JOINT VARIABLES:</a:t>
            </a:r>
          </a:p>
        </p:txBody>
      </p:sp>
      <p:sp>
        <p:nvSpPr>
          <p:cNvPr id="3" name="TextBox 2">
            <a:extLst>
              <a:ext uri="{FF2B5EF4-FFF2-40B4-BE49-F238E27FC236}">
                <a16:creationId xmlns:a16="http://schemas.microsoft.com/office/drawing/2014/main" id="{2B5B010B-7316-4B45-BA01-A9C79BB0D7A7}"/>
              </a:ext>
            </a:extLst>
          </p:cNvPr>
          <p:cNvSpPr txBox="1"/>
          <p:nvPr/>
        </p:nvSpPr>
        <p:spPr>
          <a:xfrm>
            <a:off x="682752" y="1377696"/>
            <a:ext cx="764438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Input transformation matrix:</a:t>
            </a:r>
          </a:p>
        </p:txBody>
      </p:sp>
      <p:pic>
        <p:nvPicPr>
          <p:cNvPr id="4" name="Picture 3">
            <a:extLst>
              <a:ext uri="{FF2B5EF4-FFF2-40B4-BE49-F238E27FC236}">
                <a16:creationId xmlns:a16="http://schemas.microsoft.com/office/drawing/2014/main" id="{6BB4EE32-24C9-400E-81E8-DA6D1DEEAB8D}"/>
              </a:ext>
            </a:extLst>
          </p:cNvPr>
          <p:cNvPicPr/>
          <p:nvPr/>
        </p:nvPicPr>
        <p:blipFill>
          <a:blip r:embed="rId2"/>
          <a:stretch>
            <a:fillRect/>
          </a:stretch>
        </p:blipFill>
        <p:spPr>
          <a:xfrm>
            <a:off x="2910363" y="1957172"/>
            <a:ext cx="3323274" cy="1229156"/>
          </a:xfrm>
          <a:prstGeom prst="rect">
            <a:avLst/>
          </a:prstGeom>
        </p:spPr>
      </p:pic>
      <p:sp>
        <p:nvSpPr>
          <p:cNvPr id="5" name="TextBox 4">
            <a:extLst>
              <a:ext uri="{FF2B5EF4-FFF2-40B4-BE49-F238E27FC236}">
                <a16:creationId xmlns:a16="http://schemas.microsoft.com/office/drawing/2014/main" id="{B60E7F86-9242-47CF-B9DD-BAC9E274C059}"/>
              </a:ext>
            </a:extLst>
          </p:cNvPr>
          <p:cNvSpPr txBox="1"/>
          <p:nvPr/>
        </p:nvSpPr>
        <p:spPr>
          <a:xfrm>
            <a:off x="817800" y="3401568"/>
            <a:ext cx="6838776" cy="523220"/>
          </a:xfrm>
          <a:prstGeom prst="rect">
            <a:avLst/>
          </a:prstGeom>
          <a:noFill/>
        </p:spPr>
        <p:txBody>
          <a:bodyPr wrap="square" rtlCol="0">
            <a:spAutoFit/>
          </a:bodyPr>
          <a:lstStyle/>
          <a:p>
            <a:pPr marL="342900" indent="-342900">
              <a:buClr>
                <a:schemeClr val="bg1"/>
              </a:buClr>
              <a:buFont typeface="+mj-lt"/>
              <a:buAutoNum type="arabicPeriod"/>
            </a:pPr>
            <a:r>
              <a:rPr lang="en-IN" dirty="0">
                <a:solidFill>
                  <a:schemeClr val="bg1"/>
                </a:solidFill>
              </a:rPr>
              <a:t>n, o, a </a:t>
            </a:r>
            <a:r>
              <a:rPr lang="en-IN" dirty="0">
                <a:solidFill>
                  <a:schemeClr val="bg1"/>
                </a:solidFill>
                <a:sym typeface="Wingdings" panose="05000000000000000000" pitchFamily="2" charset="2"/>
              </a:rPr>
              <a:t> unit orientation vectors</a:t>
            </a:r>
          </a:p>
          <a:p>
            <a:pPr marL="342900" indent="-342900">
              <a:buClr>
                <a:schemeClr val="bg1"/>
              </a:buClr>
              <a:buFont typeface="+mj-lt"/>
              <a:buAutoNum type="arabicPeriod"/>
            </a:pPr>
            <a:r>
              <a:rPr lang="en-IN" dirty="0">
                <a:solidFill>
                  <a:schemeClr val="bg1"/>
                </a:solidFill>
                <a:sym typeface="Wingdings" panose="05000000000000000000" pitchFamily="2" charset="2"/>
              </a:rPr>
              <a:t>p  position vector of the end effector w.r.t to the global frame</a:t>
            </a:r>
            <a:endParaRPr lang="en-IN" dirty="0">
              <a:solidFill>
                <a:schemeClr val="bg1"/>
              </a:solidFill>
            </a:endParaRPr>
          </a:p>
        </p:txBody>
      </p:sp>
    </p:spTree>
    <p:extLst>
      <p:ext uri="{BB962C8B-B14F-4D97-AF65-F5344CB8AC3E}">
        <p14:creationId xmlns:p14="http://schemas.microsoft.com/office/powerpoint/2010/main" val="317463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3972-FF28-48CE-B55C-2F95AABC7357}"/>
              </a:ext>
            </a:extLst>
          </p:cNvPr>
          <p:cNvSpPr>
            <a:spLocks noGrp="1"/>
          </p:cNvSpPr>
          <p:nvPr>
            <p:ph type="title"/>
          </p:nvPr>
        </p:nvSpPr>
        <p:spPr/>
        <p:txBody>
          <a:bodyPr/>
          <a:lstStyle/>
          <a:p>
            <a:r>
              <a:rPr lang="en-IN" dirty="0"/>
              <a:t>Joint angle 1:</a:t>
            </a:r>
          </a:p>
        </p:txBody>
      </p:sp>
      <p:sp>
        <p:nvSpPr>
          <p:cNvPr id="4" name="TextBox 3">
            <a:extLst>
              <a:ext uri="{FF2B5EF4-FFF2-40B4-BE49-F238E27FC236}">
                <a16:creationId xmlns:a16="http://schemas.microsoft.com/office/drawing/2014/main" id="{9135A83D-B747-4792-BB91-033E8278E276}"/>
              </a:ext>
            </a:extLst>
          </p:cNvPr>
          <p:cNvSpPr txBox="1"/>
          <p:nvPr/>
        </p:nvSpPr>
        <p:spPr>
          <a:xfrm>
            <a:off x="359538" y="1223208"/>
            <a:ext cx="5741262" cy="2671501"/>
          </a:xfrm>
          <a:prstGeom prst="rect">
            <a:avLst/>
          </a:prstGeom>
          <a:noFill/>
        </p:spPr>
        <p:txBody>
          <a:bodyPr wrap="square" rtlCol="0">
            <a:spAutoFit/>
          </a:bodyPr>
          <a:lstStyle/>
          <a:p>
            <a:pPr marL="342900" indent="-342900">
              <a:lnSpc>
                <a:spcPct val="110000"/>
              </a:lnSpc>
              <a:spcAft>
                <a:spcPts val="600"/>
              </a:spcAft>
              <a:buClr>
                <a:schemeClr val="bg1"/>
              </a:buClr>
              <a:buFont typeface="+mj-lt"/>
              <a:buAutoNum type="arabicPeriod"/>
            </a:pPr>
            <a:r>
              <a:rPr lang="en-IN" sz="1800" dirty="0">
                <a:solidFill>
                  <a:schemeClr val="bg1"/>
                </a:solidFill>
                <a:latin typeface="Calibri" panose="020F0502020204030204" pitchFamily="34" charset="0"/>
                <a:cs typeface="Kartika" panose="02020503030404060203" pitchFamily="18" charset="0"/>
              </a:rPr>
              <a:t>End effector coordinates are brought to the wrist position </a:t>
            </a:r>
          </a:p>
          <a:p>
            <a:pPr marL="342900" indent="-342900">
              <a:lnSpc>
                <a:spcPct val="110000"/>
              </a:lnSpc>
              <a:spcAft>
                <a:spcPts val="600"/>
              </a:spcAft>
              <a:buClr>
                <a:schemeClr val="bg1"/>
              </a:buClr>
              <a:buFont typeface="+mj-lt"/>
              <a:buAutoNum type="arabicPeriod"/>
            </a:pPr>
            <a:r>
              <a:rPr lang="en-IN" sz="1800" dirty="0">
                <a:solidFill>
                  <a:schemeClr val="bg1"/>
                </a:solidFill>
                <a:latin typeface="Calibri" panose="020F0502020204030204" pitchFamily="34" charset="0"/>
                <a:cs typeface="Kartika" panose="02020503030404060203" pitchFamily="18" charset="0"/>
              </a:rPr>
              <a:t>The end effector coordinates (P) must be moved a certain distance (L6) along the z component (W) of its coordinate system to obtain the wrist coordinates (Pm)</a:t>
            </a:r>
          </a:p>
          <a:p>
            <a:pPr marL="342900" indent="-342900">
              <a:lnSpc>
                <a:spcPct val="110000"/>
              </a:lnSpc>
              <a:spcAft>
                <a:spcPts val="600"/>
              </a:spcAft>
              <a:buClr>
                <a:schemeClr val="bg1"/>
              </a:buClr>
              <a:buFont typeface="+mj-lt"/>
              <a:buAutoNum type="arabicPeriod"/>
            </a:pPr>
            <a:r>
              <a:rPr lang="en-IN" sz="1800" dirty="0">
                <a:solidFill>
                  <a:schemeClr val="bg1"/>
                </a:solidFill>
                <a:latin typeface="Calibri" panose="020F0502020204030204" pitchFamily="34" charset="0"/>
                <a:cs typeface="Kartika" panose="02020503030404060203" pitchFamily="18" charset="0"/>
              </a:rPr>
              <a:t>These coordinates are in turn used to find the first joint angle</a:t>
            </a:r>
          </a:p>
          <a:p>
            <a:pPr marL="285750" indent="-285750">
              <a:buClr>
                <a:schemeClr val="bg1"/>
              </a:buClr>
              <a:buFont typeface="Arial" panose="020B0604020202020204" pitchFamily="34" charset="0"/>
              <a:buChar char="•"/>
            </a:pPr>
            <a:endParaRPr lang="en-IN" dirty="0">
              <a:solidFill>
                <a:schemeClr val="bg1"/>
              </a:solidFill>
            </a:endParaRPr>
          </a:p>
        </p:txBody>
      </p:sp>
      <p:pic>
        <p:nvPicPr>
          <p:cNvPr id="4100" name="Picture 4">
            <a:extLst>
              <a:ext uri="{FF2B5EF4-FFF2-40B4-BE49-F238E27FC236}">
                <a16:creationId xmlns:a16="http://schemas.microsoft.com/office/drawing/2014/main" id="{A124036A-733D-4902-A0B0-8D6F756E8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800" y="1223208"/>
            <a:ext cx="2752028" cy="25585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8413878B-612F-42C2-A3A7-DE369D01FC2C}"/>
              </a:ext>
            </a:extLst>
          </p:cNvPr>
          <p:cNvGraphicFramePr>
            <a:graphicFrameLocks noChangeAspect="1"/>
          </p:cNvGraphicFramePr>
          <p:nvPr>
            <p:extLst>
              <p:ext uri="{D42A27DB-BD31-4B8C-83A1-F6EECF244321}">
                <p14:modId xmlns:p14="http://schemas.microsoft.com/office/powerpoint/2010/main" val="3447198253"/>
              </p:ext>
            </p:extLst>
          </p:nvPr>
        </p:nvGraphicFramePr>
        <p:xfrm>
          <a:off x="2449170" y="3646586"/>
          <a:ext cx="2122830" cy="496246"/>
        </p:xfrm>
        <a:graphic>
          <a:graphicData uri="http://schemas.openxmlformats.org/presentationml/2006/ole">
            <mc:AlternateContent xmlns:mc="http://schemas.openxmlformats.org/markup-compatibility/2006">
              <mc:Choice xmlns:v="urn:schemas-microsoft-com:vml" Requires="v">
                <p:oleObj spid="_x0000_s4128" name="Equation" r:id="rId5" imgW="977760" imgH="228600" progId="Equation.DSMT4">
                  <p:embed/>
                </p:oleObj>
              </mc:Choice>
              <mc:Fallback>
                <p:oleObj name="Equation" r:id="rId5" imgW="977760" imgH="228600" progId="Equation.DSMT4">
                  <p:embed/>
                  <p:pic>
                    <p:nvPicPr>
                      <p:cNvPr id="0" name=""/>
                      <p:cNvPicPr/>
                      <p:nvPr/>
                    </p:nvPicPr>
                    <p:blipFill>
                      <a:blip r:embed="rId6"/>
                      <a:stretch>
                        <a:fillRect/>
                      </a:stretch>
                    </p:blipFill>
                    <p:spPr>
                      <a:xfrm>
                        <a:off x="2449170" y="3646586"/>
                        <a:ext cx="2122830" cy="496246"/>
                      </a:xfrm>
                      <a:prstGeom prst="rect">
                        <a:avLst/>
                      </a:prstGeom>
                      <a:solidFill>
                        <a:schemeClr val="bg1">
                          <a:lumMod val="95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A1189A-0C9E-44E9-830B-27FA21B9040D}"/>
                  </a:ext>
                </a:extLst>
              </p:cNvPr>
              <p:cNvSpPr txBox="1"/>
              <p:nvPr/>
            </p:nvSpPr>
            <p:spPr>
              <a:xfrm>
                <a:off x="876402" y="4169000"/>
                <a:ext cx="5248516" cy="783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smtClean="0">
                              <a:solidFill>
                                <a:schemeClr val="bg1"/>
                              </a:solidFill>
                              <a:effectLst/>
                              <a:latin typeface="Cambria Math" panose="02040503050406030204" pitchFamily="18" charset="0"/>
                            </a:rPr>
                          </m:ctrlPr>
                        </m:sSubPr>
                        <m:e>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1</m:t>
                          </m:r>
                        </m:sub>
                      </m:sSub>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m:t>
                      </m:r>
                      <m:func>
                        <m:funcPr>
                          <m:ctrlPr>
                            <a:rPr lang="en-IN" sz="2400" i="1">
                              <a:solidFill>
                                <a:schemeClr val="bg1"/>
                              </a:solidFill>
                              <a:effectLst/>
                              <a:latin typeface="Cambria Math" panose="02040503050406030204" pitchFamily="18" charset="0"/>
                            </a:rPr>
                          </m:ctrlPr>
                        </m:funcPr>
                        <m:fName>
                          <m:sSup>
                            <m:sSupPr>
                              <m:ctrlPr>
                                <a:rPr lang="en-IN" sz="2400" i="1">
                                  <a:solidFill>
                                    <a:schemeClr val="bg1"/>
                                  </a:solidFill>
                                  <a:effectLst/>
                                  <a:latin typeface="Cambria Math" panose="02040503050406030204" pitchFamily="18" charset="0"/>
                                </a:rPr>
                              </m:ctrlPr>
                            </m:sSupPr>
                            <m:e>
                              <m:r>
                                <m:rPr>
                                  <m:sty m:val="p"/>
                                </m:rPr>
                                <a:rPr lang="en-IN" sz="2400">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tan</m:t>
                              </m:r>
                            </m:e>
                            <m:sup>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−1</m:t>
                              </m:r>
                            </m:sup>
                          </m:sSup>
                        </m:fName>
                        <m:e>
                          <m:f>
                            <m:fPr>
                              <m:ctrlPr>
                                <a:rPr lang="en-IN" sz="2400" i="1">
                                  <a:solidFill>
                                    <a:schemeClr val="bg1"/>
                                  </a:solidFill>
                                  <a:effectLst/>
                                  <a:latin typeface="Cambria Math" panose="02040503050406030204" pitchFamily="18" charset="0"/>
                                </a:rPr>
                              </m:ctrlPr>
                            </m:fPr>
                            <m:num>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𝑃𝑚𝑦</m:t>
                              </m:r>
                            </m:num>
                            <m:den>
                              <m:r>
                                <a:rPr lang="en-IN" sz="2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𝑃𝑚𝑥</m:t>
                              </m:r>
                            </m:den>
                          </m:f>
                        </m:e>
                      </m:func>
                    </m:oMath>
                  </m:oMathPara>
                </a14:m>
                <a:endParaRPr lang="en-IN" sz="2400" dirty="0">
                  <a:solidFill>
                    <a:schemeClr val="bg1"/>
                  </a:solidFill>
                </a:endParaRPr>
              </a:p>
            </p:txBody>
          </p:sp>
        </mc:Choice>
        <mc:Fallback xmlns="">
          <p:sp>
            <p:nvSpPr>
              <p:cNvPr id="9" name="TextBox 8">
                <a:extLst>
                  <a:ext uri="{FF2B5EF4-FFF2-40B4-BE49-F238E27FC236}">
                    <a16:creationId xmlns:a16="http://schemas.microsoft.com/office/drawing/2014/main" id="{6AA1189A-0C9E-44E9-830B-27FA21B9040D}"/>
                  </a:ext>
                </a:extLst>
              </p:cNvPr>
              <p:cNvSpPr txBox="1">
                <a:spLocks noRot="1" noChangeAspect="1" noMove="1" noResize="1" noEditPoints="1" noAdjustHandles="1" noChangeArrowheads="1" noChangeShapeType="1" noTextEdit="1"/>
              </p:cNvSpPr>
              <p:nvPr/>
            </p:nvSpPr>
            <p:spPr>
              <a:xfrm>
                <a:off x="876402" y="4169000"/>
                <a:ext cx="5248516" cy="783804"/>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892137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314C-2528-4BA6-8D63-F79F6474031E}"/>
              </a:ext>
            </a:extLst>
          </p:cNvPr>
          <p:cNvSpPr>
            <a:spLocks noGrp="1"/>
          </p:cNvSpPr>
          <p:nvPr>
            <p:ph type="title"/>
          </p:nvPr>
        </p:nvSpPr>
        <p:spPr/>
        <p:txBody>
          <a:bodyPr/>
          <a:lstStyle/>
          <a:p>
            <a:r>
              <a:rPr lang="en-US" dirty="0"/>
              <a:t>CODE to solve Q1 : </a:t>
            </a:r>
            <a:endParaRPr lang="en-IN" dirty="0"/>
          </a:p>
        </p:txBody>
      </p:sp>
      <p:pic>
        <p:nvPicPr>
          <p:cNvPr id="9220" name="Picture 4">
            <a:extLst>
              <a:ext uri="{FF2B5EF4-FFF2-40B4-BE49-F238E27FC236}">
                <a16:creationId xmlns:a16="http://schemas.microsoft.com/office/drawing/2014/main" id="{6751F75B-63D3-4C2A-A7BE-D26329492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79" y="1120242"/>
            <a:ext cx="5850453" cy="357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96787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2328-8850-46CA-AC61-56E623E1B394}"/>
              </a:ext>
            </a:extLst>
          </p:cNvPr>
          <p:cNvSpPr>
            <a:spLocks noGrp="1"/>
          </p:cNvSpPr>
          <p:nvPr>
            <p:ph type="title"/>
          </p:nvPr>
        </p:nvSpPr>
        <p:spPr/>
        <p:txBody>
          <a:bodyPr/>
          <a:lstStyle/>
          <a:p>
            <a:r>
              <a:rPr lang="en-IN" dirty="0"/>
              <a:t>Joint angle 2: notations</a:t>
            </a:r>
          </a:p>
        </p:txBody>
      </p:sp>
      <p:pic>
        <p:nvPicPr>
          <p:cNvPr id="4" name="Picture 3">
            <a:extLst>
              <a:ext uri="{FF2B5EF4-FFF2-40B4-BE49-F238E27FC236}">
                <a16:creationId xmlns:a16="http://schemas.microsoft.com/office/drawing/2014/main" id="{6AE9DE87-B0D9-400E-BFE3-F839CFD3003F}"/>
              </a:ext>
            </a:extLst>
          </p:cNvPr>
          <p:cNvPicPr/>
          <p:nvPr/>
        </p:nvPicPr>
        <p:blipFill rotWithShape="1">
          <a:blip r:embed="rId2" cstate="print">
            <a:extLst>
              <a:ext uri="{28A0092B-C50C-407E-A947-70E740481C1C}">
                <a14:useLocalDpi xmlns:a14="http://schemas.microsoft.com/office/drawing/2010/main" val="0"/>
              </a:ext>
            </a:extLst>
          </a:blip>
          <a:srcRect l="-1" r="51041"/>
          <a:stretch/>
        </p:blipFill>
        <p:spPr bwMode="auto">
          <a:xfrm>
            <a:off x="1316736" y="1084262"/>
            <a:ext cx="1926336" cy="1633622"/>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77E7862-CBED-4E9B-B6D6-9C6DA25A433C}"/>
              </a:ext>
            </a:extLst>
          </p:cNvPr>
          <p:cNvPicPr/>
          <p:nvPr/>
        </p:nvPicPr>
        <p:blipFill rotWithShape="1">
          <a:blip r:embed="rId3">
            <a:extLst>
              <a:ext uri="{28A0092B-C50C-407E-A947-70E740481C1C}">
                <a14:useLocalDpi xmlns:a14="http://schemas.microsoft.com/office/drawing/2010/main" val="0"/>
              </a:ext>
            </a:extLst>
          </a:blip>
          <a:srcRect r="4675"/>
          <a:stretch/>
        </p:blipFill>
        <p:spPr bwMode="auto">
          <a:xfrm>
            <a:off x="1316736" y="3034411"/>
            <a:ext cx="2021704" cy="183019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BA76EE5C-88C2-414D-A449-EC4A04D2D69F}"/>
              </a:ext>
            </a:extLst>
          </p:cNvPr>
          <p:cNvSpPr txBox="1"/>
          <p:nvPr/>
        </p:nvSpPr>
        <p:spPr>
          <a:xfrm>
            <a:off x="4211040" y="1125864"/>
            <a:ext cx="3779520" cy="3573286"/>
          </a:xfrm>
          <a:prstGeom prst="rect">
            <a:avLst/>
          </a:prstGeom>
          <a:noFill/>
        </p:spPr>
        <p:txBody>
          <a:bodyPr wrap="square" rtlCol="0">
            <a:spAutoFit/>
          </a:bodyPr>
          <a:lstStyle/>
          <a:p>
            <a:endParaRPr lang="en-IN" dirty="0">
              <a:solidFill>
                <a:schemeClr val="bg1"/>
              </a:solidFill>
            </a:endParaRPr>
          </a:p>
          <a:p>
            <a:pPr marL="285750" indent="-285750">
              <a:lnSpc>
                <a:spcPct val="110000"/>
              </a:lnSpc>
              <a:spcAft>
                <a:spcPts val="600"/>
              </a:spcAft>
              <a:buClr>
                <a:schemeClr val="bg1"/>
              </a:buClr>
              <a:buFont typeface="Arial" panose="020B0604020202020204" pitchFamily="34" charset="0"/>
              <a:buChar char="•"/>
            </a:pPr>
            <a:r>
              <a:rPr lang="en-IN" sz="1800" dirty="0">
                <a:solidFill>
                  <a:schemeClr val="bg1"/>
                </a:solidFill>
                <a:latin typeface="Calibri" panose="020F0502020204030204" pitchFamily="34" charset="0"/>
                <a:cs typeface="Kartika" panose="02020503030404060203" pitchFamily="18" charset="0"/>
              </a:rPr>
              <a:t>1Pm: wrist coordinates w.r.t the 1</a:t>
            </a:r>
            <a:r>
              <a:rPr lang="en-IN" sz="1800" baseline="30000" dirty="0">
                <a:solidFill>
                  <a:schemeClr val="bg1"/>
                </a:solidFill>
                <a:latin typeface="Calibri" panose="020F0502020204030204" pitchFamily="34" charset="0"/>
                <a:cs typeface="Kartika" panose="02020503030404060203" pitchFamily="18" charset="0"/>
              </a:rPr>
              <a:t>st</a:t>
            </a:r>
            <a:r>
              <a:rPr lang="en-IN" sz="1800" dirty="0">
                <a:solidFill>
                  <a:schemeClr val="bg1"/>
                </a:solidFill>
                <a:latin typeface="Calibri" panose="020F0502020204030204" pitchFamily="34" charset="0"/>
                <a:cs typeface="Kartika" panose="02020503030404060203" pitchFamily="18" charset="0"/>
              </a:rPr>
              <a:t>  frame</a:t>
            </a:r>
          </a:p>
          <a:p>
            <a:pPr marL="285750" indent="-285750">
              <a:lnSpc>
                <a:spcPct val="110000"/>
              </a:lnSpc>
              <a:spcAft>
                <a:spcPts val="600"/>
              </a:spcAft>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L</a:t>
            </a:r>
            <a:r>
              <a:rPr lang="en-IN" sz="1800" baseline="-250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2</a:t>
            </a:r>
            <a:r>
              <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(a2): length of link 2</a:t>
            </a:r>
          </a:p>
          <a:p>
            <a:pPr marL="285750" indent="-285750">
              <a:lnSpc>
                <a:spcPct val="110000"/>
              </a:lnSpc>
              <a:spcAft>
                <a:spcPts val="600"/>
              </a:spcAft>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L</a:t>
            </a:r>
            <a:r>
              <a:rPr lang="en-IN" sz="1800" baseline="-250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3</a:t>
            </a:r>
            <a:r>
              <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 length of the line joining the origin of frame 2 and the wrist coordinates </a:t>
            </a:r>
            <a:r>
              <a:rPr lang="en-IN" sz="1800" dirty="0">
                <a:solidFill>
                  <a:schemeClr val="bg1"/>
                </a:solidFill>
                <a:latin typeface="Calibri" panose="020F0502020204030204" pitchFamily="34" charset="0"/>
                <a:ea typeface="Times New Roman" panose="02020603050405020304" pitchFamily="18" charset="0"/>
                <a:cs typeface="Kartika" panose="02020503030404060203" pitchFamily="18" charset="0"/>
                <a:sym typeface="Wingdings" panose="05000000000000000000" pitchFamily="2" charset="2"/>
              </a:rPr>
              <a:t> </a:t>
            </a:r>
            <a:r>
              <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sqrt(a3^2 + d4^2) </a:t>
            </a:r>
          </a:p>
          <a:p>
            <a:pPr marL="285750" indent="-285750">
              <a:lnSpc>
                <a:spcPct val="110000"/>
              </a:lnSpc>
              <a:spcAft>
                <a:spcPts val="600"/>
              </a:spcAft>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 is the length of the line joining origin of frame 1 and the wrist coordinates</a:t>
            </a:r>
            <a:endPar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a:p>
            <a:endParaRPr lang="en-IN" dirty="0">
              <a:solidFill>
                <a:schemeClr val="bg1"/>
              </a:solidFill>
            </a:endParaRPr>
          </a:p>
        </p:txBody>
      </p:sp>
    </p:spTree>
    <p:extLst>
      <p:ext uri="{BB962C8B-B14F-4D97-AF65-F5344CB8AC3E}">
        <p14:creationId xmlns:p14="http://schemas.microsoft.com/office/powerpoint/2010/main" val="1177446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A388-4D6D-4771-975E-3074A9E3E574}"/>
              </a:ext>
            </a:extLst>
          </p:cNvPr>
          <p:cNvSpPr>
            <a:spLocks noGrp="1"/>
          </p:cNvSpPr>
          <p:nvPr>
            <p:ph type="title"/>
          </p:nvPr>
        </p:nvSpPr>
        <p:spPr>
          <a:xfrm>
            <a:off x="585216" y="416322"/>
            <a:ext cx="5283000" cy="810600"/>
          </a:xfrm>
        </p:spPr>
        <p:txBody>
          <a:bodyPr/>
          <a:lstStyle/>
          <a:p>
            <a:r>
              <a:rPr lang="en-IN" dirty="0"/>
              <a:t>Joint angle 2: calculation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D7F9E-52CF-4EE5-AE42-AD431BBA7DD9}"/>
                  </a:ext>
                </a:extLst>
              </p:cNvPr>
              <p:cNvSpPr txBox="1"/>
              <p:nvPr/>
            </p:nvSpPr>
            <p:spPr>
              <a:xfrm>
                <a:off x="585216" y="1286445"/>
                <a:ext cx="7518400" cy="3452099"/>
              </a:xfrm>
              <a:prstGeom prst="rect">
                <a:avLst/>
              </a:prstGeom>
              <a:noFill/>
            </p:spPr>
            <p:txBody>
              <a:bodyPr wrap="square" rtlCol="0">
                <a:spAutoFit/>
              </a:bodyPr>
              <a:lstStyle/>
              <a:p>
                <a:pPr>
                  <a:buClr>
                    <a:schemeClr val="bg1"/>
                  </a:buClr>
                </a:pPr>
                <a:r>
                  <a:rPr lang="en-IN" dirty="0">
                    <a:solidFill>
                      <a:schemeClr val="bg1"/>
                    </a:solidFill>
                  </a:rPr>
                  <a:t>The 1</a:t>
                </a:r>
                <a:r>
                  <a:rPr lang="en-IN" baseline="30000" dirty="0">
                    <a:solidFill>
                      <a:schemeClr val="bg1"/>
                    </a:solidFill>
                  </a:rPr>
                  <a:t>st</a:t>
                </a:r>
                <a:r>
                  <a:rPr lang="en-IN" dirty="0">
                    <a:solidFill>
                      <a:schemeClr val="bg1"/>
                    </a:solidFill>
                  </a:rPr>
                  <a:t> DH transformation matrix is computed to get 1Pm</a:t>
                </a: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a:buClr>
                    <a:schemeClr val="bg1"/>
                  </a:buClr>
                </a:pP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buClr>
                    <a:schemeClr val="bg1"/>
                  </a:buClr>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β  = </a:t>
                </a:r>
                <a14:m>
                  <m:oMath xmlns:m="http://schemas.openxmlformats.org/officeDocument/2006/math">
                    <m:func>
                      <m:func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uncPr>
                      <m:fName>
                        <m:sSup>
                          <m:sSup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IN" sz="18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tan</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fName>
                      <m:e>
                        <m:d>
                          <m:d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𝑚𝑦</m:t>
                                    </m:r>
                                  </m:sub>
                                </m:sSub>
                              </m:num>
                              <m:den>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𝑚𝑥</m:t>
                                    </m:r>
                                  </m:sub>
                                </m:sSub>
                              </m:den>
                            </m:f>
                          </m:e>
                        </m:d>
                      </m:e>
                    </m:func>
                    <m:r>
                      <a:rPr lang="en-IN" sz="1800" b="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solidFill>
                      <a:schemeClr val="bg1"/>
                    </a:solidFill>
                    <a:effectLst/>
                    <a:latin typeface="Calibri" panose="020F0502020204030204" pitchFamily="34" charset="0"/>
                    <a:ea typeface="Times New Roman" panose="02020603050405020304" pitchFamily="18" charset="0"/>
                  </a:rPr>
                  <a:t>	       </a:t>
                </a:r>
              </a:p>
              <a:p>
                <a:pPr>
                  <a:buClr>
                    <a:schemeClr val="bg1"/>
                  </a:buClr>
                </a:pPr>
                <a:r>
                  <a:rPr lang="en-IN" sz="1800" dirty="0">
                    <a:solidFill>
                      <a:schemeClr val="bg1"/>
                    </a:solidFill>
                    <a:latin typeface="Calibri" panose="020F0502020204030204" pitchFamily="34" charset="0"/>
                    <a:ea typeface="Times New Roman" panose="02020603050405020304" pitchFamily="18" charset="0"/>
                  </a:rPr>
                  <a:t>		</a:t>
                </a:r>
                <a:r>
                  <a:rPr lang="en-IN" sz="1800" dirty="0">
                    <a:solidFill>
                      <a:schemeClr val="bg1"/>
                    </a:solidFill>
                    <a:effectLst/>
                    <a:latin typeface="Calibri" panose="020F0502020204030204" pitchFamily="34" charset="0"/>
                    <a:ea typeface="Times New Roman" panose="02020603050405020304" pitchFamily="18" charset="0"/>
                  </a:rPr>
                  <a:t> ϒ = </a:t>
                </a:r>
                <a14:m>
                  <m:oMath xmlns:m="http://schemas.openxmlformats.org/officeDocument/2006/math">
                    <m:func>
                      <m:funcPr>
                        <m:ctrlPr>
                          <a:rPr lang="en-IN" i="1">
                            <a:solidFill>
                              <a:schemeClr val="bg1"/>
                            </a:solidFill>
                            <a:effectLst/>
                            <a:latin typeface="Cambria Math" panose="02040503050406030204" pitchFamily="18" charset="0"/>
                            <a:cs typeface="Calibri" panose="020F0502020204030204" pitchFamily="34" charset="0"/>
                          </a:rPr>
                        </m:ctrlPr>
                      </m:funcPr>
                      <m:fName>
                        <m:sSup>
                          <m:sSupPr>
                            <m:ctrlPr>
                              <a:rPr lang="en-IN" i="1">
                                <a:solidFill>
                                  <a:schemeClr val="bg1"/>
                                </a:solidFill>
                                <a:effectLst/>
                                <a:latin typeface="Cambria Math" panose="02040503050406030204" pitchFamily="18" charset="0"/>
                                <a:cs typeface="Calibri" panose="020F0502020204030204" pitchFamily="34" charset="0"/>
                              </a:rPr>
                            </m:ctrlPr>
                          </m:sSupPr>
                          <m:e>
                            <m:r>
                              <m:rPr>
                                <m:sty m:val="p"/>
                              </m:rPr>
                              <a:rPr lang="en-IN" sz="18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cos</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fName>
                      <m:e>
                        <m:d>
                          <m:dPr>
                            <m:ctrlPr>
                              <a:rPr lang="en-IN" i="1">
                                <a:solidFill>
                                  <a:schemeClr val="bg1"/>
                                </a:solidFill>
                                <a:effectLst/>
                                <a:latin typeface="Cambria Math" panose="02040503050406030204" pitchFamily="18" charset="0"/>
                                <a:cs typeface="Calibri" panose="020F0502020204030204" pitchFamily="34" charset="0"/>
                              </a:rPr>
                            </m:ctrlPr>
                          </m:dPr>
                          <m:e>
                            <m:f>
                              <m:fPr>
                                <m:ctrlPr>
                                  <a:rPr lang="en-IN" i="1">
                                    <a:solidFill>
                                      <a:schemeClr val="bg1"/>
                                    </a:solidFill>
                                    <a:effectLst/>
                                    <a:latin typeface="Cambria Math" panose="02040503050406030204" pitchFamily="18" charset="0"/>
                                    <a:cs typeface="Calibri" panose="020F0502020204030204" pitchFamily="34" charset="0"/>
                                  </a:rPr>
                                </m:ctrlPr>
                              </m:fPr>
                              <m:num>
                                <m:sSubSup>
                                  <m:sSubSupPr>
                                    <m:ctrlPr>
                                      <a:rPr lang="en-IN" i="1">
                                        <a:solidFill>
                                          <a:schemeClr val="bg1"/>
                                        </a:solidFill>
                                        <a:effectLst/>
                                        <a:latin typeface="Cambria Math" panose="02040503050406030204" pitchFamily="18" charset="0"/>
                                        <a:cs typeface="Calibri" panose="020F0502020204030204" pitchFamily="34" charset="0"/>
                                      </a:rPr>
                                    </m:ctrlPr>
                                  </m:sSubSupPr>
                                  <m:e>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𝐿</m:t>
                                    </m:r>
                                  </m:e>
                                  <m:sub>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sub>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sup>
                                </m:sSub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 + </m:t>
                                </m:r>
                                <m:sSup>
                                  <m:sSupPr>
                                    <m:ctrlPr>
                                      <a:rPr lang="en-IN" i="1">
                                        <a:solidFill>
                                          <a:schemeClr val="bg1"/>
                                        </a:solidFill>
                                        <a:effectLst/>
                                        <a:latin typeface="Cambria Math" panose="02040503050406030204" pitchFamily="18" charset="0"/>
                                        <a:cs typeface="Calibri" panose="020F0502020204030204" pitchFamily="34" charset="0"/>
                                      </a:rPr>
                                    </m:ctrlPr>
                                  </m:sSupPr>
                                  <m:e>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𝑟</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sup>
                                </m:s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m:t>
                                </m:r>
                                <m:sSubSup>
                                  <m:sSubSupPr>
                                    <m:ctrlPr>
                                      <a:rPr lang="en-IN" i="1">
                                        <a:solidFill>
                                          <a:schemeClr val="bg1"/>
                                        </a:solidFill>
                                        <a:effectLst/>
                                        <a:latin typeface="Cambria Math" panose="02040503050406030204" pitchFamily="18" charset="0"/>
                                        <a:cs typeface="Calibri" panose="020F0502020204030204" pitchFamily="34" charset="0"/>
                                      </a:rPr>
                                    </m:ctrlPr>
                                  </m:sSubSupPr>
                                  <m:e>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𝐿</m:t>
                                    </m:r>
                                  </m:e>
                                  <m:sub>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3</m:t>
                                    </m:r>
                                  </m:sub>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sup>
                                </m:sSubSup>
                              </m:num>
                              <m:den>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𝑟</m:t>
                                </m:r>
                                <m:sSub>
                                  <m:sSubPr>
                                    <m:ctrlPr>
                                      <a:rPr lang="en-IN" i="1">
                                        <a:solidFill>
                                          <a:schemeClr val="bg1"/>
                                        </a:solidFill>
                                        <a:effectLst/>
                                        <a:latin typeface="Cambria Math" panose="02040503050406030204" pitchFamily="18" charset="0"/>
                                        <a:cs typeface="Calibri" panose="020F0502020204030204" pitchFamily="34"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𝐿</m:t>
                                    </m:r>
                                  </m:e>
                                  <m:sub>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2</m:t>
                                    </m:r>
                                  </m:sub>
                                </m:sSub>
                              </m:den>
                            </m:f>
                          </m:e>
                        </m:d>
                      </m:e>
                    </m:func>
                  </m:oMath>
                </a14:m>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a:p>
                <a:pPr marL="342900" indent="-342900">
                  <a:buClr>
                    <a:schemeClr val="bg1"/>
                  </a:buClr>
                  <a:buFont typeface="+mj-lt"/>
                  <a:buAutoNum type="arabicPeriod"/>
                </a:pPr>
                <a:endParaRPr lang="en-IN" dirty="0">
                  <a:solidFill>
                    <a:schemeClr val="bg1"/>
                  </a:solidFill>
                </a:endParaRPr>
              </a:p>
            </p:txBody>
          </p:sp>
        </mc:Choice>
        <mc:Fallback xmlns="">
          <p:sp>
            <p:nvSpPr>
              <p:cNvPr id="3" name="TextBox 2">
                <a:extLst>
                  <a:ext uri="{FF2B5EF4-FFF2-40B4-BE49-F238E27FC236}">
                    <a16:creationId xmlns:a16="http://schemas.microsoft.com/office/drawing/2014/main" id="{791D7F9E-52CF-4EE5-AE42-AD431BBA7DD9}"/>
                  </a:ext>
                </a:extLst>
              </p:cNvPr>
              <p:cNvSpPr txBox="1">
                <a:spLocks noRot="1" noChangeAspect="1" noMove="1" noResize="1" noEditPoints="1" noAdjustHandles="1" noChangeArrowheads="1" noChangeShapeType="1" noTextEdit="1"/>
              </p:cNvSpPr>
              <p:nvPr/>
            </p:nvSpPr>
            <p:spPr>
              <a:xfrm>
                <a:off x="585216" y="1286445"/>
                <a:ext cx="7518400" cy="3452099"/>
              </a:xfrm>
              <a:prstGeom prst="rect">
                <a:avLst/>
              </a:prstGeom>
              <a:blipFill>
                <a:blip r:embed="rId3"/>
                <a:stretch>
                  <a:fillRect l="-243" t="-353"/>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7732F68-9487-423A-ACCA-645CDBE67CCF}"/>
              </a:ext>
            </a:extLst>
          </p:cNvPr>
          <p:cNvPicPr/>
          <p:nvPr/>
        </p:nvPicPr>
        <p:blipFill rotWithShape="1">
          <a:blip r:embed="rId4" cstate="print">
            <a:extLst>
              <a:ext uri="{28A0092B-C50C-407E-A947-70E740481C1C}">
                <a14:useLocalDpi xmlns:a14="http://schemas.microsoft.com/office/drawing/2010/main" val="0"/>
              </a:ext>
            </a:extLst>
          </a:blip>
          <a:srcRect l="-1" r="49853"/>
          <a:stretch/>
        </p:blipFill>
        <p:spPr bwMode="auto">
          <a:xfrm>
            <a:off x="6999541" y="1129928"/>
            <a:ext cx="1790891" cy="1441822"/>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E9C0EC3-AB4F-4A5A-A031-309AD20512B4}"/>
              </a:ext>
            </a:extLst>
          </p:cNvPr>
          <p:cNvPicPr/>
          <p:nvPr/>
        </p:nvPicPr>
        <p:blipFill rotWithShape="1">
          <a:blip r:embed="rId4" cstate="print">
            <a:extLst>
              <a:ext uri="{28A0092B-C50C-407E-A947-70E740481C1C}">
                <a14:useLocalDpi xmlns:a14="http://schemas.microsoft.com/office/drawing/2010/main" val="0"/>
              </a:ext>
            </a:extLst>
          </a:blip>
          <a:srcRect l="52404" r="842"/>
          <a:stretch/>
        </p:blipFill>
        <p:spPr bwMode="auto">
          <a:xfrm>
            <a:off x="6999541" y="3012494"/>
            <a:ext cx="1860227" cy="160635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B5D659-4ACB-4FDE-9055-D806B7BC8258}"/>
                  </a:ext>
                </a:extLst>
              </p:cNvPr>
              <p:cNvSpPr txBox="1"/>
              <p:nvPr/>
            </p:nvSpPr>
            <p:spPr>
              <a:xfrm>
                <a:off x="1040384" y="2155661"/>
                <a:ext cx="4572000" cy="574581"/>
              </a:xfrm>
              <a:prstGeom prst="rect">
                <a:avLst/>
              </a:prstGeom>
              <a:noFill/>
            </p:spPr>
            <p:txBody>
              <a:bodyPr wrap="square">
                <a:spAutoFit/>
              </a:bodyPr>
              <a:lstStyle/>
              <a:p>
                <a:pPr algn="ctr">
                  <a:lnSpc>
                    <a:spcPct val="110000"/>
                  </a:lnSpc>
                  <a:spcAft>
                    <a:spcPts val="600"/>
                  </a:spcAft>
                </a:pPr>
                <a:r>
                  <a:rPr lang="en-IN" sz="1400" dirty="0">
                    <a:solidFill>
                      <a:schemeClr val="bg1"/>
                    </a:solidFill>
                    <a:effectLst/>
                    <a:latin typeface="Times New Roman" panose="02020603050405020304" pitchFamily="18" charset="0"/>
                    <a:ea typeface="Times New Roman" panose="02020603050405020304" pitchFamily="18" charset="0"/>
                    <a:cs typeface="Kartika" panose="02020503030404060203" pitchFamily="18" charset="0"/>
                  </a:rPr>
                  <a:t>r =</a:t>
                </a:r>
                <a:r>
                  <a:rPr lang="en-IN" sz="14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a:t>
                </a:r>
                <a14:m>
                  <m:oMath xmlns:m="http://schemas.openxmlformats.org/officeDocument/2006/math">
                    <m:rad>
                      <m:radPr>
                        <m:degHide m:val="on"/>
                        <m:ctrlPr>
                          <a:rPr lang="en-IN" sz="14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radPr>
                      <m:deg/>
                      <m:e>
                        <m:sSup>
                          <m:sSupPr>
                            <m:ctrlP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𝑚𝑥</m:t>
                                </m:r>
                              </m:sub>
                            </m:sSub>
                          </m:e>
                          <m:sup>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𝑚𝑦</m:t>
                                </m:r>
                              </m:sub>
                            </m:sSub>
                          </m:e>
                          <m:sup>
                            <m:r>
                              <a:rPr lang="en-IN" sz="14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rad>
                  </m:oMath>
                </a14:m>
                <a:endParaRPr lang="en-IN" sz="14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p:txBody>
          </p:sp>
        </mc:Choice>
        <mc:Fallback xmlns="">
          <p:sp>
            <p:nvSpPr>
              <p:cNvPr id="7" name="TextBox 6">
                <a:extLst>
                  <a:ext uri="{FF2B5EF4-FFF2-40B4-BE49-F238E27FC236}">
                    <a16:creationId xmlns:a16="http://schemas.microsoft.com/office/drawing/2014/main" id="{78B5D659-4ACB-4FDE-9055-D806B7BC8258}"/>
                  </a:ext>
                </a:extLst>
              </p:cNvPr>
              <p:cNvSpPr txBox="1">
                <a:spLocks noRot="1" noChangeAspect="1" noMove="1" noResize="1" noEditPoints="1" noAdjustHandles="1" noChangeArrowheads="1" noChangeShapeType="1" noTextEdit="1"/>
              </p:cNvSpPr>
              <p:nvPr/>
            </p:nvSpPr>
            <p:spPr>
              <a:xfrm>
                <a:off x="1040384" y="2155661"/>
                <a:ext cx="4572000" cy="57458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5AA78F-E0E4-45A0-BE4C-621A0A78CA54}"/>
                  </a:ext>
                </a:extLst>
              </p:cNvPr>
              <p:cNvSpPr txBox="1"/>
              <p:nvPr/>
            </p:nvSpPr>
            <p:spPr>
              <a:xfrm>
                <a:off x="1404948" y="3534444"/>
                <a:ext cx="4572000" cy="1235595"/>
              </a:xfrm>
              <a:prstGeom prst="rect">
                <a:avLst/>
              </a:prstGeom>
              <a:noFill/>
            </p:spPr>
            <p:txBody>
              <a:bodyPr wrap="square">
                <a:spAutoFit/>
              </a:bodyPr>
              <a:lstStyle/>
              <a:p>
                <a:pPr algn="ctr">
                  <a:lnSpc>
                    <a:spcPct val="110000"/>
                  </a:lnSpc>
                  <a:spcAft>
                    <a:spcPts val="600"/>
                  </a:spcAft>
                </a:pPr>
                <a:endParaRPr lang="en-IN" sz="1600" i="1" dirty="0">
                  <a:solidFill>
                    <a:schemeClr val="bg1"/>
                  </a:solidFill>
                  <a:effectLst/>
                  <a:latin typeface="Cambria Math" panose="02040503050406030204" pitchFamily="18" charset="0"/>
                  <a:ea typeface="Times New Roman" panose="02020603050405020304" pitchFamily="18" charset="0"/>
                  <a:cs typeface="Kartika" panose="02020503030404060203" pitchFamily="18" charset="0"/>
                </a:endParaRPr>
              </a:p>
              <a:p>
                <a:pPr algn="ctr">
                  <a:lnSpc>
                    <a:spcPct val="110000"/>
                  </a:lnSpc>
                  <a:spcAft>
                    <a:spcPts val="600"/>
                  </a:spcAft>
                </a:pPr>
                <a14:m>
                  <m:oMath xmlns:m="http://schemas.openxmlformats.org/officeDocument/2006/math">
                    <m:sSub>
                      <m:sSubPr>
                        <m:ctrlPr>
                          <a:rPr lang="en-IN" sz="1600" i="1" smtClean="0">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2</m:t>
                        </m:r>
                      </m:sub>
                    </m:sSub>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m:t>
                    </m:r>
                    <m:f>
                      <m:fPr>
                        <m:ctrlP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fPr>
                      <m:num>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𝜋</m:t>
                        </m:r>
                      </m:num>
                      <m:den>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2</m:t>
                        </m:r>
                      </m:den>
                    </m:f>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 −  </m:t>
                    </m:r>
                    <m:r>
                      <m:rPr>
                        <m:sty m:val="p"/>
                      </m:rP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β</m:t>
                    </m:r>
                    <m: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 – </m:t>
                    </m:r>
                    <m:r>
                      <m:rPr>
                        <m:sty m:val="p"/>
                      </m:rP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ϒ</m:t>
                    </m:r>
                  </m:oMath>
                </a14:m>
                <a:r>
                  <a:rPr lang="en-IN" sz="16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(elbow up)</a:t>
                </a:r>
              </a:p>
              <a:p>
                <a:pPr algn="ctr">
                  <a:lnSpc>
                    <a:spcPct val="110000"/>
                  </a:lnSpc>
                  <a:spcAft>
                    <a:spcPts val="600"/>
                  </a:spcAft>
                </a:pPr>
                <a:r>
                  <a:rPr lang="en-IN" sz="1600" dirty="0">
                    <a:solidFill>
                      <a:schemeClr val="bg1"/>
                    </a:solidFill>
                    <a:effectLst/>
                    <a:ea typeface="Times New Roman" panose="02020603050405020304" pitchFamily="18" charset="0"/>
                    <a:cs typeface="Kartika" panose="02020503030404060203" pitchFamily="18" charset="0"/>
                  </a:rPr>
                  <a:t>     </a:t>
                </a:r>
                <a14:m>
                  <m:oMath xmlns:m="http://schemas.openxmlformats.org/officeDocument/2006/math">
                    <m:sSub>
                      <m:sSubPr>
                        <m:ctrlP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2</m:t>
                        </m:r>
                      </m:sub>
                    </m:sSub>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m:t>
                    </m:r>
                    <m:f>
                      <m:fPr>
                        <m:ctrlP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fPr>
                      <m:num>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𝜋</m:t>
                        </m:r>
                      </m:num>
                      <m:den>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2</m:t>
                        </m:r>
                      </m:den>
                    </m:f>
                    <m:r>
                      <a:rPr lang="en-IN" sz="16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 − </m:t>
                    </m:r>
                    <m:r>
                      <m:rPr>
                        <m:sty m:val="p"/>
                      </m:rP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β</m:t>
                    </m:r>
                    <m: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 + </m:t>
                    </m:r>
                    <m:r>
                      <m:rPr>
                        <m:sty m:val="p"/>
                      </m:rPr>
                      <a:rPr lang="en-IN" sz="16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ϒ</m:t>
                    </m:r>
                  </m:oMath>
                </a14:m>
                <a:r>
                  <a:rPr lang="en-IN" sz="16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(elbow down)</a:t>
                </a:r>
              </a:p>
            </p:txBody>
          </p:sp>
        </mc:Choice>
        <mc:Fallback xmlns="">
          <p:sp>
            <p:nvSpPr>
              <p:cNvPr id="9" name="TextBox 8">
                <a:extLst>
                  <a:ext uri="{FF2B5EF4-FFF2-40B4-BE49-F238E27FC236}">
                    <a16:creationId xmlns:a16="http://schemas.microsoft.com/office/drawing/2014/main" id="{695AA78F-E0E4-45A0-BE4C-621A0A78CA54}"/>
                  </a:ext>
                </a:extLst>
              </p:cNvPr>
              <p:cNvSpPr txBox="1">
                <a:spLocks noRot="1" noChangeAspect="1" noMove="1" noResize="1" noEditPoints="1" noAdjustHandles="1" noChangeArrowheads="1" noChangeShapeType="1" noTextEdit="1"/>
              </p:cNvSpPr>
              <p:nvPr/>
            </p:nvSpPr>
            <p:spPr>
              <a:xfrm>
                <a:off x="1404948" y="3534444"/>
                <a:ext cx="4572000" cy="1235595"/>
              </a:xfrm>
              <a:prstGeom prst="rect">
                <a:avLst/>
              </a:prstGeom>
              <a:blipFill>
                <a:blip r:embed="rId6"/>
                <a:stretch>
                  <a:fillRect b="-19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0E8BB7-2E66-4530-89A5-63B5A2964147}"/>
                  </a:ext>
                </a:extLst>
              </p:cNvPr>
              <p:cNvSpPr txBox="1"/>
              <p:nvPr/>
            </p:nvSpPr>
            <p:spPr>
              <a:xfrm>
                <a:off x="878760" y="1823650"/>
                <a:ext cx="4572000" cy="319062"/>
              </a:xfrm>
              <a:prstGeom prst="rect">
                <a:avLst/>
              </a:prstGeom>
              <a:noFill/>
            </p:spPr>
            <p:txBody>
              <a:bodyPr wrap="square">
                <a:spAutoFit/>
              </a:bodyPr>
              <a:lstStyle/>
              <a:p>
                <a:pPr algn="ctr">
                  <a:lnSpc>
                    <a:spcPct val="110000"/>
                  </a:lnSpc>
                  <a:spcAft>
                    <a:spcPts val="600"/>
                  </a:spcAft>
                </a:pPr>
                <a:r>
                  <a:rPr lang="en-IN" sz="1400" dirty="0">
                    <a:solidFill>
                      <a:schemeClr val="bg1"/>
                    </a:solidFill>
                    <a:effectLst/>
                    <a:latin typeface="Times New Roman" panose="02020603050405020304" pitchFamily="18" charset="0"/>
                    <a:ea typeface="Times New Roman" panose="02020603050405020304" pitchFamily="18" charset="0"/>
                    <a:cs typeface="Kartika" panose="02020503030404060203" pitchFamily="18" charset="0"/>
                  </a:rPr>
                  <a:t>1P</a:t>
                </a:r>
                <a:r>
                  <a:rPr lang="en-IN" sz="1400" baseline="-25000" dirty="0">
                    <a:solidFill>
                      <a:schemeClr val="bg1"/>
                    </a:solidFill>
                    <a:effectLst/>
                    <a:latin typeface="Times New Roman" panose="02020603050405020304" pitchFamily="18" charset="0"/>
                    <a:ea typeface="Times New Roman" panose="02020603050405020304" pitchFamily="18" charset="0"/>
                    <a:cs typeface="Kartika" panose="02020503030404060203" pitchFamily="18" charset="0"/>
                  </a:rPr>
                  <a:t>m </a:t>
                </a:r>
                <a:r>
                  <a:rPr lang="en-IN" sz="14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rPr>
                  <a:t> = </a:t>
                </a:r>
                <a14:m>
                  <m:oMath xmlns:m="http://schemas.openxmlformats.org/officeDocument/2006/math">
                    <m:sSup>
                      <m:sSupPr>
                        <m:ctrlP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pPr>
                      <m:e>
                        <m:sPre>
                          <m:sPrePr>
                            <m:ctrlP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PrePr>
                          <m:sub>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b>
                          <m:sup>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0</m:t>
                            </m:r>
                          </m:sup>
                          <m:e>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𝑇</m:t>
                            </m:r>
                          </m:e>
                        </m:sPre>
                      </m:e>
                      <m:sup>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𝑃</m:t>
                        </m:r>
                      </m:e>
                      <m:sub>
                        <m:r>
                          <a:rPr lang="en-IN" sz="14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𝑚</m:t>
                        </m:r>
                      </m:sub>
                    </m:sSub>
                  </m:oMath>
                </a14:m>
                <a:endParaRPr lang="en-IN" sz="14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p:txBody>
          </p:sp>
        </mc:Choice>
        <mc:Fallback xmlns="">
          <p:sp>
            <p:nvSpPr>
              <p:cNvPr id="13" name="TextBox 12">
                <a:extLst>
                  <a:ext uri="{FF2B5EF4-FFF2-40B4-BE49-F238E27FC236}">
                    <a16:creationId xmlns:a16="http://schemas.microsoft.com/office/drawing/2014/main" id="{7C0E8BB7-2E66-4530-89A5-63B5A2964147}"/>
                  </a:ext>
                </a:extLst>
              </p:cNvPr>
              <p:cNvSpPr txBox="1">
                <a:spLocks noRot="1" noChangeAspect="1" noMove="1" noResize="1" noEditPoints="1" noAdjustHandles="1" noChangeArrowheads="1" noChangeShapeType="1" noTextEdit="1"/>
              </p:cNvSpPr>
              <p:nvPr/>
            </p:nvSpPr>
            <p:spPr>
              <a:xfrm>
                <a:off x="878760" y="1823650"/>
                <a:ext cx="4572000" cy="319062"/>
              </a:xfrm>
              <a:prstGeom prst="rect">
                <a:avLst/>
              </a:prstGeom>
              <a:blipFill>
                <a:blip r:embed="rId7"/>
                <a:stretch>
                  <a:fillRect t="-1923" b="-21154"/>
                </a:stretch>
              </a:blipFill>
            </p:spPr>
            <p:txBody>
              <a:bodyPr/>
              <a:lstStyle/>
              <a:p>
                <a:r>
                  <a:rPr lang="en-IN">
                    <a:noFill/>
                  </a:rPr>
                  <a:t> </a:t>
                </a:r>
              </a:p>
            </p:txBody>
          </p:sp>
        </mc:Fallback>
      </mc:AlternateContent>
    </p:spTree>
    <p:extLst>
      <p:ext uri="{BB962C8B-B14F-4D97-AF65-F5344CB8AC3E}">
        <p14:creationId xmlns:p14="http://schemas.microsoft.com/office/powerpoint/2010/main" val="327278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3">
            <a:hlinkClick r:id="rId4" action="ppaction://hlinksldjump"/>
          </p:cNvPr>
          <p:cNvSpPr/>
          <p:nvPr/>
        </p:nvSpPr>
        <p:spPr>
          <a:xfrm>
            <a:off x="3467850" y="14691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3">
            <a:hlinkClick r:id="rId5" action="ppaction://hlinksldjump"/>
          </p:cNvPr>
          <p:cNvSpPr/>
          <p:nvPr/>
        </p:nvSpPr>
        <p:spPr>
          <a:xfrm>
            <a:off x="917050" y="14691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43">
            <a:hlinkClick r:id="rId5" action="ppaction://hlinksldjump"/>
          </p:cNvPr>
          <p:cNvSpPr txBox="1">
            <a:spLocks noGrp="1"/>
          </p:cNvSpPr>
          <p:nvPr>
            <p:ph type="ctrTitle"/>
          </p:nvPr>
        </p:nvSpPr>
        <p:spPr>
          <a:xfrm>
            <a:off x="1046200" y="1828293"/>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solidFill>
                <a:schemeClr val="lt1"/>
              </a:solidFill>
            </a:endParaRPr>
          </a:p>
        </p:txBody>
      </p:sp>
      <p:sp>
        <p:nvSpPr>
          <p:cNvPr id="179" name="Google Shape;179;p43">
            <a:hlinkClick r:id="rId4" action="ppaction://hlinksldjump"/>
          </p:cNvPr>
          <p:cNvSpPr txBox="1">
            <a:spLocks noGrp="1"/>
          </p:cNvSpPr>
          <p:nvPr>
            <p:ph type="ctrTitle" idx="2"/>
          </p:nvPr>
        </p:nvSpPr>
        <p:spPr>
          <a:xfrm>
            <a:off x="3532425" y="1837993"/>
            <a:ext cx="207915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 PARAMETERS </a:t>
            </a:r>
            <a:endParaRPr dirty="0">
              <a:solidFill>
                <a:schemeClr val="lt1"/>
              </a:solidFill>
            </a:endParaRPr>
          </a:p>
        </p:txBody>
      </p:sp>
      <p:sp>
        <p:nvSpPr>
          <p:cNvPr id="181" name="Google Shape;181;p43">
            <a:hlinkClick r:id="" action="ppaction://noaction"/>
          </p:cNvPr>
          <p:cNvSpPr/>
          <p:nvPr/>
        </p:nvSpPr>
        <p:spPr>
          <a:xfrm>
            <a:off x="6018650" y="14691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3">
            <a:hlinkClick r:id="" action="ppaction://noaction"/>
          </p:cNvPr>
          <p:cNvSpPr/>
          <p:nvPr/>
        </p:nvSpPr>
        <p:spPr>
          <a:xfrm>
            <a:off x="917050" y="29786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3">
            <a:hlinkClick r:id="" action="ppaction://noaction"/>
          </p:cNvPr>
          <p:cNvSpPr/>
          <p:nvPr/>
        </p:nvSpPr>
        <p:spPr>
          <a:xfrm>
            <a:off x="3467850" y="29786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3">
            <a:hlinkClick r:id="" action="ppaction://noaction"/>
          </p:cNvPr>
          <p:cNvSpPr/>
          <p:nvPr/>
        </p:nvSpPr>
        <p:spPr>
          <a:xfrm>
            <a:off x="6018650" y="2978643"/>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3">
            <a:hlinkClick r:id="" action="ppaction://noaction"/>
          </p:cNvPr>
          <p:cNvSpPr txBox="1">
            <a:spLocks noGrp="1"/>
          </p:cNvSpPr>
          <p:nvPr>
            <p:ph type="ctrTitle" idx="4"/>
          </p:nvPr>
        </p:nvSpPr>
        <p:spPr>
          <a:xfrm>
            <a:off x="6147800" y="1925981"/>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FORWARD KINEMATICS</a:t>
            </a:r>
            <a:endParaRPr dirty="0">
              <a:solidFill>
                <a:schemeClr val="lt1"/>
              </a:solidFill>
            </a:endParaRPr>
          </a:p>
        </p:txBody>
      </p:sp>
      <p:sp>
        <p:nvSpPr>
          <p:cNvPr id="187" name="Google Shape;187;p43">
            <a:hlinkClick r:id="" action="ppaction://noaction"/>
          </p:cNvPr>
          <p:cNvSpPr txBox="1">
            <a:spLocks noGrp="1"/>
          </p:cNvSpPr>
          <p:nvPr>
            <p:ph type="ctrTitle" idx="6"/>
          </p:nvPr>
        </p:nvSpPr>
        <p:spPr>
          <a:xfrm>
            <a:off x="1046200" y="3417093"/>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INVERSE KINEMATICS </a:t>
            </a:r>
            <a:endParaRPr dirty="0">
              <a:solidFill>
                <a:schemeClr val="lt1"/>
              </a:solidFill>
            </a:endParaRPr>
          </a:p>
        </p:txBody>
      </p:sp>
      <p:sp>
        <p:nvSpPr>
          <p:cNvPr id="189" name="Google Shape;189;p43">
            <a:hlinkClick r:id="" action="ppaction://noaction"/>
          </p:cNvPr>
          <p:cNvSpPr txBox="1">
            <a:spLocks noGrp="1"/>
          </p:cNvSpPr>
          <p:nvPr>
            <p:ph type="ctrTitle" idx="8"/>
          </p:nvPr>
        </p:nvSpPr>
        <p:spPr>
          <a:xfrm>
            <a:off x="3532425" y="3417093"/>
            <a:ext cx="2079150" cy="42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t>CODE DEMONSTRATION</a:t>
            </a:r>
            <a:endParaRPr dirty="0">
              <a:solidFill>
                <a:schemeClr val="lt1"/>
              </a:solidFill>
            </a:endParaRPr>
          </a:p>
        </p:txBody>
      </p:sp>
      <p:sp>
        <p:nvSpPr>
          <p:cNvPr id="191" name="Google Shape;191;p43">
            <a:hlinkClick r:id="" action="ppaction://noaction"/>
          </p:cNvPr>
          <p:cNvSpPr txBox="1">
            <a:spLocks noGrp="1"/>
          </p:cNvSpPr>
          <p:nvPr>
            <p:ph type="ctrTitle" idx="13"/>
          </p:nvPr>
        </p:nvSpPr>
        <p:spPr>
          <a:xfrm>
            <a:off x="6147800" y="3347493"/>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APPLICATION</a:t>
            </a:r>
            <a:endParaRPr dirty="0">
              <a:solidFill>
                <a:schemeClr val="lt1"/>
              </a:solidFill>
            </a:endParaRPr>
          </a:p>
        </p:txBody>
      </p:sp>
      <p:sp>
        <p:nvSpPr>
          <p:cNvPr id="16" name="Rectangle 15">
            <a:extLst>
              <a:ext uri="{FF2B5EF4-FFF2-40B4-BE49-F238E27FC236}">
                <a16:creationId xmlns:a16="http://schemas.microsoft.com/office/drawing/2014/main" id="{2CA05464-1188-4096-BDD1-80A291796E1A}"/>
              </a:ext>
            </a:extLst>
          </p:cNvPr>
          <p:cNvSpPr/>
          <p:nvPr/>
        </p:nvSpPr>
        <p:spPr>
          <a:xfrm>
            <a:off x="4827722" y="447882"/>
            <a:ext cx="4196166" cy="5346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TABLE OF CONTENTS</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9B47-8765-4A57-A95A-1645310CC829}"/>
              </a:ext>
            </a:extLst>
          </p:cNvPr>
          <p:cNvSpPr>
            <a:spLocks noGrp="1"/>
          </p:cNvSpPr>
          <p:nvPr>
            <p:ph type="title"/>
          </p:nvPr>
        </p:nvSpPr>
        <p:spPr/>
        <p:txBody>
          <a:bodyPr/>
          <a:lstStyle/>
          <a:p>
            <a:r>
              <a:rPr lang="en-US" dirty="0"/>
              <a:t>Code to solve q2:</a:t>
            </a:r>
            <a:endParaRPr lang="en-IN" dirty="0"/>
          </a:p>
        </p:txBody>
      </p:sp>
      <p:pic>
        <p:nvPicPr>
          <p:cNvPr id="10242" name="Picture 2">
            <a:extLst>
              <a:ext uri="{FF2B5EF4-FFF2-40B4-BE49-F238E27FC236}">
                <a16:creationId xmlns:a16="http://schemas.microsoft.com/office/drawing/2014/main" id="{D8435C95-D870-43DC-B801-E5B9FE969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725" y="1109892"/>
            <a:ext cx="4958156" cy="297192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829D5AD0-C3F5-4F61-B660-DC37EC8A6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5"/>
          <a:stretch/>
        </p:blipFill>
        <p:spPr bwMode="auto">
          <a:xfrm>
            <a:off x="1474176" y="4081820"/>
            <a:ext cx="3331154" cy="5056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B78112-753F-4873-B053-A6B6B1E85D87}"/>
              </a:ext>
            </a:extLst>
          </p:cNvPr>
          <p:cNvSpPr/>
          <p:nvPr/>
        </p:nvSpPr>
        <p:spPr>
          <a:xfrm>
            <a:off x="4805331" y="4081820"/>
            <a:ext cx="1576550" cy="50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726FBEF-A0A6-4B11-83E2-C75889CAD275}"/>
              </a:ext>
            </a:extLst>
          </p:cNvPr>
          <p:cNvSpPr/>
          <p:nvPr/>
        </p:nvSpPr>
        <p:spPr>
          <a:xfrm>
            <a:off x="1423724" y="4033608"/>
            <a:ext cx="64541" cy="553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171998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3972-FF28-48CE-B55C-2F95AABC7357}"/>
              </a:ext>
            </a:extLst>
          </p:cNvPr>
          <p:cNvSpPr>
            <a:spLocks noGrp="1"/>
          </p:cNvSpPr>
          <p:nvPr>
            <p:ph type="title"/>
          </p:nvPr>
        </p:nvSpPr>
        <p:spPr/>
        <p:txBody>
          <a:bodyPr/>
          <a:lstStyle/>
          <a:p>
            <a:r>
              <a:rPr lang="en-IN" dirty="0"/>
              <a:t>Joint angle 3:</a:t>
            </a:r>
          </a:p>
        </p:txBody>
      </p:sp>
      <p:sp>
        <p:nvSpPr>
          <p:cNvPr id="3" name="AutoShape 2">
            <a:extLst>
              <a:ext uri="{FF2B5EF4-FFF2-40B4-BE49-F238E27FC236}">
                <a16:creationId xmlns:a16="http://schemas.microsoft.com/office/drawing/2014/main" id="{CFC8A30C-CC27-49BC-A05C-94CD08F140F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B70D35D8-59A0-4D9B-B60B-F22CF85B6E1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B54B1456-0656-4D8B-AEB6-B80735F96310}"/>
              </a:ext>
            </a:extLst>
          </p:cNvPr>
          <p:cNvPicPr>
            <a:picLocks noChangeAspect="1"/>
          </p:cNvPicPr>
          <p:nvPr/>
        </p:nvPicPr>
        <p:blipFill>
          <a:blip r:embed="rId3"/>
          <a:stretch>
            <a:fillRect/>
          </a:stretch>
        </p:blipFill>
        <p:spPr>
          <a:xfrm>
            <a:off x="5668871" y="1174507"/>
            <a:ext cx="3152377" cy="2930833"/>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629613D-013D-4270-AF06-4C0A6C017729}"/>
                  </a:ext>
                </a:extLst>
              </p:cNvPr>
              <p:cNvSpPr txBox="1"/>
              <p:nvPr/>
            </p:nvSpPr>
            <p:spPr>
              <a:xfrm>
                <a:off x="665378" y="4020069"/>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bg1"/>
                          </a:solidFill>
                          <a:latin typeface="Cambria Math" panose="02040503050406030204" pitchFamily="18" charset="0"/>
                        </a:rPr>
                        <m:t>𝜋</m:t>
                      </m:r>
                      <m:r>
                        <a:rPr lang="en-IN" i="0">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𝜃</m:t>
                          </m:r>
                        </m:e>
                        <m:sub>
                          <m:r>
                            <a:rPr lang="en-IN" i="0">
                              <a:solidFill>
                                <a:schemeClr val="bg1"/>
                              </a:solidFill>
                              <a:latin typeface="Cambria Math" panose="02040503050406030204" pitchFamily="18" charset="0"/>
                            </a:rPr>
                            <m:t>3</m:t>
                          </m:r>
                        </m:sub>
                      </m:sSub>
                      <m:r>
                        <a:rPr lang="en-IN" i="0">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r>
                        <a:rPr lang="en-IN" i="0">
                          <a:solidFill>
                            <a:schemeClr val="bg1"/>
                          </a:solidFill>
                          <a:latin typeface="Cambria Math" panose="02040503050406030204" pitchFamily="18" charset="0"/>
                        </a:rPr>
                        <m:t>+</m:t>
                      </m:r>
                      <m:r>
                        <a:rPr lang="en-IN" i="1">
                          <a:solidFill>
                            <a:schemeClr val="bg1"/>
                          </a:solidFill>
                          <a:latin typeface="Cambria Math" panose="02040503050406030204" pitchFamily="18" charset="0"/>
                        </a:rPr>
                        <m:t>𝜂</m:t>
                      </m:r>
                    </m:oMath>
                  </m:oMathPara>
                </a14:m>
                <a:endParaRPr lang="en-IN" dirty="0">
                  <a:solidFill>
                    <a:schemeClr val="bg1"/>
                  </a:solidFill>
                </a:endParaRPr>
              </a:p>
            </p:txBody>
          </p:sp>
        </mc:Choice>
        <mc:Fallback>
          <p:sp>
            <p:nvSpPr>
              <p:cNvPr id="14" name="TextBox 13">
                <a:extLst>
                  <a:ext uri="{FF2B5EF4-FFF2-40B4-BE49-F238E27FC236}">
                    <a16:creationId xmlns:a16="http://schemas.microsoft.com/office/drawing/2014/main" id="{A629613D-013D-4270-AF06-4C0A6C017729}"/>
                  </a:ext>
                </a:extLst>
              </p:cNvPr>
              <p:cNvSpPr txBox="1">
                <a:spLocks noRot="1" noChangeAspect="1" noMove="1" noResize="1" noEditPoints="1" noAdjustHandles="1" noChangeArrowheads="1" noChangeShapeType="1" noTextEdit="1"/>
              </p:cNvSpPr>
              <p:nvPr/>
            </p:nvSpPr>
            <p:spPr>
              <a:xfrm>
                <a:off x="665378" y="4020069"/>
                <a:ext cx="4572000" cy="307777"/>
              </a:xfrm>
              <a:prstGeom prst="rect">
                <a:avLst/>
              </a:prstGeom>
              <a:blipFill>
                <a:blip r:embed="rId4"/>
                <a:stretch>
                  <a:fillRect b="-196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5768944-1924-494B-BAFE-7E3C7B1BDBC3}"/>
                  </a:ext>
                </a:extLst>
              </p:cNvPr>
              <p:cNvSpPr txBox="1"/>
              <p:nvPr/>
            </p:nvSpPr>
            <p:spPr>
              <a:xfrm>
                <a:off x="695697" y="2153624"/>
                <a:ext cx="4572000"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bg1"/>
                          </a:solidFill>
                          <a:latin typeface="Cambria Math" panose="02040503050406030204" pitchFamily="18" charset="0"/>
                        </a:rPr>
                        <m:t>𝑥</m:t>
                      </m:r>
                      <m:r>
                        <a:rPr lang="en-IN" i="0">
                          <a:solidFill>
                            <a:schemeClr val="bg1"/>
                          </a:solidFill>
                          <a:latin typeface="Cambria Math" panose="02040503050406030204" pitchFamily="18" charset="0"/>
                        </a:rPr>
                        <m:t>=</m:t>
                      </m:r>
                      <m:func>
                        <m:funcPr>
                          <m:ctrlPr>
                            <a:rPr lang="en-IN" i="1">
                              <a:solidFill>
                                <a:schemeClr val="bg1"/>
                              </a:solidFill>
                              <a:latin typeface="Cambria Math" panose="02040503050406030204" pitchFamily="18" charset="0"/>
                            </a:rPr>
                          </m:ctrlPr>
                        </m:funcPr>
                        <m:fName>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𝑡𝑎𝑛</m:t>
                              </m:r>
                            </m:e>
                            <m:sup>
                              <m:r>
                                <a:rPr lang="en-IN" i="0">
                                  <a:solidFill>
                                    <a:schemeClr val="bg1"/>
                                  </a:solidFill>
                                  <a:latin typeface="Cambria Math" panose="02040503050406030204" pitchFamily="18" charset="0"/>
                                </a:rPr>
                                <m:t>−1</m:t>
                              </m:r>
                            </m:sup>
                          </m:sSup>
                        </m:fName>
                        <m:e>
                          <m:d>
                            <m:dPr>
                              <m:ctrlPr>
                                <a:rPr lang="en-IN" i="1">
                                  <a:solidFill>
                                    <a:schemeClr val="bg1"/>
                                  </a:solidFill>
                                  <a:latin typeface="Cambria Math" panose="02040503050406030204" pitchFamily="18" charset="0"/>
                                </a:rPr>
                              </m:ctrlPr>
                            </m:dPr>
                            <m:e>
                              <m:f>
                                <m:fPr>
                                  <m:ctrlPr>
                                    <a:rPr lang="en-IN" i="1">
                                      <a:solidFill>
                                        <a:schemeClr val="bg1"/>
                                      </a:solidFill>
                                      <a:latin typeface="Cambria Math" panose="02040503050406030204" pitchFamily="18" charset="0"/>
                                    </a:rPr>
                                  </m:ctrlPr>
                                </m:fPr>
                                <m:num>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𝑑</m:t>
                                      </m:r>
                                    </m:e>
                                    <m:sub>
                                      <m:r>
                                        <a:rPr lang="en-IN" i="0">
                                          <a:solidFill>
                                            <a:schemeClr val="bg1"/>
                                          </a:solidFill>
                                          <a:latin typeface="Cambria Math" panose="02040503050406030204" pitchFamily="18" charset="0"/>
                                        </a:rPr>
                                        <m:t>4</m:t>
                                      </m:r>
                                    </m:sub>
                                  </m:sSub>
                                </m:num>
                                <m:den>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𝑎</m:t>
                                      </m:r>
                                    </m:e>
                                    <m:sub>
                                      <m:r>
                                        <a:rPr lang="en-IN" i="0">
                                          <a:solidFill>
                                            <a:schemeClr val="bg1"/>
                                          </a:solidFill>
                                          <a:latin typeface="Cambria Math" panose="02040503050406030204" pitchFamily="18" charset="0"/>
                                        </a:rPr>
                                        <m:t>3</m:t>
                                      </m:r>
                                    </m:sub>
                                  </m:sSub>
                                </m:den>
                              </m:f>
                            </m:e>
                          </m:d>
                        </m:e>
                      </m:func>
                    </m:oMath>
                  </m:oMathPara>
                </a14:m>
                <a:endParaRPr lang="en-IN" dirty="0"/>
              </a:p>
            </p:txBody>
          </p:sp>
        </mc:Choice>
        <mc:Fallback>
          <p:sp>
            <p:nvSpPr>
              <p:cNvPr id="16" name="TextBox 15">
                <a:extLst>
                  <a:ext uri="{FF2B5EF4-FFF2-40B4-BE49-F238E27FC236}">
                    <a16:creationId xmlns:a16="http://schemas.microsoft.com/office/drawing/2014/main" id="{65768944-1924-494B-BAFE-7E3C7B1BDBC3}"/>
                  </a:ext>
                </a:extLst>
              </p:cNvPr>
              <p:cNvSpPr txBox="1">
                <a:spLocks noRot="1" noChangeAspect="1" noMove="1" noResize="1" noEditPoints="1" noAdjustHandles="1" noChangeArrowheads="1" noChangeShapeType="1" noTextEdit="1"/>
              </p:cNvSpPr>
              <p:nvPr/>
            </p:nvSpPr>
            <p:spPr>
              <a:xfrm>
                <a:off x="695697" y="2153624"/>
                <a:ext cx="4572000" cy="57637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1379BA3-00B4-45C3-8E7C-93FA60026276}"/>
                  </a:ext>
                </a:extLst>
              </p:cNvPr>
              <p:cNvSpPr txBox="1"/>
              <p:nvPr/>
            </p:nvSpPr>
            <p:spPr>
              <a:xfrm>
                <a:off x="665378" y="3015797"/>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𝜋</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𝜂</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r>
                        <a:rPr lang="en-IN">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𝜃</m:t>
                          </m:r>
                        </m:e>
                        <m:sub>
                          <m:r>
                            <a:rPr lang="en-IN">
                              <a:solidFill>
                                <a:schemeClr val="bg1"/>
                              </a:solidFill>
                              <a:latin typeface="Cambria Math" panose="02040503050406030204" pitchFamily="18" charset="0"/>
                            </a:rPr>
                            <m:t>3</m:t>
                          </m:r>
                        </m:sub>
                      </m:sSub>
                    </m:oMath>
                  </m:oMathPara>
                </a14:m>
                <a:endParaRPr lang="en-IN" dirty="0">
                  <a:solidFill>
                    <a:schemeClr val="bg1"/>
                  </a:solidFill>
                </a:endParaRPr>
              </a:p>
            </p:txBody>
          </p:sp>
        </mc:Choice>
        <mc:Fallback>
          <p:sp>
            <p:nvSpPr>
              <p:cNvPr id="18" name="TextBox 17">
                <a:extLst>
                  <a:ext uri="{FF2B5EF4-FFF2-40B4-BE49-F238E27FC236}">
                    <a16:creationId xmlns:a16="http://schemas.microsoft.com/office/drawing/2014/main" id="{11379BA3-00B4-45C3-8E7C-93FA60026276}"/>
                  </a:ext>
                </a:extLst>
              </p:cNvPr>
              <p:cNvSpPr txBox="1">
                <a:spLocks noRot="1" noChangeAspect="1" noMove="1" noResize="1" noEditPoints="1" noAdjustHandles="1" noChangeArrowheads="1" noChangeShapeType="1" noTextEdit="1"/>
              </p:cNvSpPr>
              <p:nvPr/>
            </p:nvSpPr>
            <p:spPr>
              <a:xfrm>
                <a:off x="665378" y="3015797"/>
                <a:ext cx="4572000" cy="307777"/>
              </a:xfrm>
              <a:prstGeom prst="rect">
                <a:avLst/>
              </a:prstGeom>
              <a:blipFill>
                <a:blip r:embed="rId6"/>
                <a:stretch>
                  <a:fillRect b="-4000"/>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613A3405-38A6-4875-A8AB-8B3C6C96345E}"/>
              </a:ext>
            </a:extLst>
          </p:cNvPr>
          <p:cNvSpPr txBox="1"/>
          <p:nvPr/>
        </p:nvSpPr>
        <p:spPr>
          <a:xfrm>
            <a:off x="927896" y="1353679"/>
            <a:ext cx="404696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From the figure:</a:t>
            </a:r>
            <a:endParaRPr lang="en-IN"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0512C1D-9A2A-47DA-A803-1F532FAE6D90}"/>
                  </a:ext>
                </a:extLst>
              </p:cNvPr>
              <p:cNvSpPr txBox="1"/>
              <p:nvPr/>
            </p:nvSpPr>
            <p:spPr>
              <a:xfrm>
                <a:off x="2286000" y="3323574"/>
                <a:ext cx="4572000" cy="307777"/>
              </a:xfrm>
              <a:prstGeom prst="rect">
                <a:avLst/>
              </a:prstGeom>
              <a:noFill/>
            </p:spPr>
            <p:txBody>
              <a:bodyPr wrap="square">
                <a:spAutoFit/>
              </a:bodyPr>
              <a:lstStyle/>
              <a:p>
                <a:pPr/>
                <a14:m>
                  <m:oMath xmlns:m="http://schemas.openxmlformats.org/officeDocument/2006/math">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𝜃</m:t>
                        </m:r>
                      </m:e>
                      <m:sub>
                        <m:r>
                          <a:rPr lang="en-IN">
                            <a:solidFill>
                              <a:schemeClr val="bg1"/>
                            </a:solidFill>
                            <a:latin typeface="Cambria Math" panose="02040503050406030204" pitchFamily="18" charset="0"/>
                          </a:rPr>
                          <m:t>3</m:t>
                        </m:r>
                      </m:sub>
                    </m:sSub>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𝜂</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r>
                      <a:rPr lang="en-IN">
                        <a:solidFill>
                          <a:schemeClr val="bg1"/>
                        </a:solidFill>
                        <a:latin typeface="Cambria Math" panose="02040503050406030204" pitchFamily="18" charset="0"/>
                      </a:rPr>
                      <m:t>−</m:t>
                    </m:r>
                  </m:oMath>
                </a14:m>
                <a:r>
                  <a:rPr lang="en-IN" dirty="0">
                    <a:solidFill>
                      <a:schemeClr val="bg1"/>
                    </a:solidFill>
                  </a:rPr>
                  <a:t> </a:t>
                </a:r>
                <a14:m>
                  <m:oMath xmlns:m="http://schemas.openxmlformats.org/officeDocument/2006/math">
                    <m:r>
                      <a:rPr lang="en-IN" i="1">
                        <a:solidFill>
                          <a:schemeClr val="bg1"/>
                        </a:solidFill>
                        <a:latin typeface="Cambria Math" panose="02040503050406030204" pitchFamily="18" charset="0"/>
                      </a:rPr>
                      <m:t>𝜋</m:t>
                    </m:r>
                  </m:oMath>
                </a14:m>
                <a:endParaRPr lang="en-IN" dirty="0">
                  <a:solidFill>
                    <a:schemeClr val="bg1"/>
                  </a:solidFill>
                </a:endParaRPr>
              </a:p>
            </p:txBody>
          </p:sp>
        </mc:Choice>
        <mc:Fallback>
          <p:sp>
            <p:nvSpPr>
              <p:cNvPr id="20" name="TextBox 19">
                <a:extLst>
                  <a:ext uri="{FF2B5EF4-FFF2-40B4-BE49-F238E27FC236}">
                    <a16:creationId xmlns:a16="http://schemas.microsoft.com/office/drawing/2014/main" id="{50512C1D-9A2A-47DA-A803-1F532FAE6D90}"/>
                  </a:ext>
                </a:extLst>
              </p:cNvPr>
              <p:cNvSpPr txBox="1">
                <a:spLocks noRot="1" noChangeAspect="1" noMove="1" noResize="1" noEditPoints="1" noAdjustHandles="1" noChangeArrowheads="1" noChangeShapeType="1" noTextEdit="1"/>
              </p:cNvSpPr>
              <p:nvPr/>
            </p:nvSpPr>
            <p:spPr>
              <a:xfrm>
                <a:off x="2286000" y="3323574"/>
                <a:ext cx="4572000" cy="307777"/>
              </a:xfrm>
              <a:prstGeom prst="rect">
                <a:avLst/>
              </a:prstGeom>
              <a:blipFill>
                <a:blip r:embed="rId7"/>
                <a:stretch>
                  <a:fillRect b="-196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FB4AE68-22EE-4274-86D9-798E201FE4C0}"/>
                  </a:ext>
                </a:extLst>
              </p:cNvPr>
              <p:cNvSpPr txBox="1"/>
              <p:nvPr/>
            </p:nvSpPr>
            <p:spPr>
              <a:xfrm>
                <a:off x="691916" y="4431231"/>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𝜃</m:t>
                          </m:r>
                        </m:e>
                        <m:sub>
                          <m:r>
                            <a:rPr lang="en-IN">
                              <a:solidFill>
                                <a:schemeClr val="bg1"/>
                              </a:solidFill>
                              <a:latin typeface="Cambria Math" panose="02040503050406030204" pitchFamily="18" charset="0"/>
                            </a:rPr>
                            <m:t>3</m:t>
                          </m:r>
                        </m:sub>
                      </m:sSub>
                      <m:r>
                        <a:rPr lang="en-IN" i="1">
                          <a:solidFill>
                            <a:schemeClr val="bg1"/>
                          </a:solidFill>
                          <a:latin typeface="Cambria Math" panose="02040503050406030204" pitchFamily="18" charset="0"/>
                        </a:rPr>
                        <m:t> </m:t>
                      </m:r>
                      <m:r>
                        <a:rPr lang="en-IN" i="0">
                          <a:solidFill>
                            <a:schemeClr val="bg1"/>
                          </a:solidFill>
                          <a:latin typeface="Cambria Math" panose="02040503050406030204" pitchFamily="18" charset="0"/>
                        </a:rPr>
                        <m:t>=</m:t>
                      </m:r>
                      <m:r>
                        <a:rPr lang="en-IN" i="1">
                          <a:solidFill>
                            <a:schemeClr val="bg1"/>
                          </a:solidFill>
                          <a:latin typeface="Cambria Math" panose="02040503050406030204" pitchFamily="18" charset="0"/>
                        </a:rPr>
                        <m:t>𝜋</m:t>
                      </m:r>
                      <m:r>
                        <a:rPr lang="en-US" b="0" i="0" smtClean="0">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r>
                        <a:rPr lang="en-US" b="0" i="0" smtClean="0">
                          <a:solidFill>
                            <a:schemeClr val="bg1"/>
                          </a:solidFill>
                          <a:latin typeface="Cambria Math" panose="02040503050406030204" pitchFamily="18" charset="0"/>
                        </a:rPr>
                        <m:t>−</m:t>
                      </m:r>
                      <m:r>
                        <a:rPr lang="en-IN" i="1">
                          <a:solidFill>
                            <a:schemeClr val="bg1"/>
                          </a:solidFill>
                          <a:latin typeface="Cambria Math" panose="02040503050406030204" pitchFamily="18" charset="0"/>
                        </a:rPr>
                        <m:t>𝜂</m:t>
                      </m:r>
                    </m:oMath>
                  </m:oMathPara>
                </a14:m>
                <a:endParaRPr lang="en-IN" dirty="0">
                  <a:solidFill>
                    <a:schemeClr val="bg1"/>
                  </a:solidFill>
                </a:endParaRPr>
              </a:p>
            </p:txBody>
          </p:sp>
        </mc:Choice>
        <mc:Fallback>
          <p:sp>
            <p:nvSpPr>
              <p:cNvPr id="21" name="TextBox 20">
                <a:extLst>
                  <a:ext uri="{FF2B5EF4-FFF2-40B4-BE49-F238E27FC236}">
                    <a16:creationId xmlns:a16="http://schemas.microsoft.com/office/drawing/2014/main" id="{5FB4AE68-22EE-4274-86D9-798E201FE4C0}"/>
                  </a:ext>
                </a:extLst>
              </p:cNvPr>
              <p:cNvSpPr txBox="1">
                <a:spLocks noRot="1" noChangeAspect="1" noMove="1" noResize="1" noEditPoints="1" noAdjustHandles="1" noChangeArrowheads="1" noChangeShapeType="1" noTextEdit="1"/>
              </p:cNvSpPr>
              <p:nvPr/>
            </p:nvSpPr>
            <p:spPr>
              <a:xfrm>
                <a:off x="691916" y="4431231"/>
                <a:ext cx="4572000" cy="307777"/>
              </a:xfrm>
              <a:prstGeom prst="rect">
                <a:avLst/>
              </a:prstGeom>
              <a:blipFill>
                <a:blip r:embed="rId8"/>
                <a:stretch>
                  <a:fillRect b="-4000"/>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381C73BC-845E-4902-B867-2399009C78BE}"/>
              </a:ext>
            </a:extLst>
          </p:cNvPr>
          <p:cNvSpPr txBox="1"/>
          <p:nvPr/>
        </p:nvSpPr>
        <p:spPr>
          <a:xfrm>
            <a:off x="1642868" y="2731779"/>
            <a:ext cx="1555619" cy="276999"/>
          </a:xfrm>
          <a:prstGeom prst="rect">
            <a:avLst/>
          </a:prstGeom>
          <a:noFill/>
        </p:spPr>
        <p:txBody>
          <a:bodyPr wrap="square" rtlCol="0">
            <a:spAutoFit/>
          </a:bodyPr>
          <a:lstStyle/>
          <a:p>
            <a:r>
              <a:rPr lang="en-US" sz="1200" dirty="0">
                <a:solidFill>
                  <a:schemeClr val="bg1"/>
                </a:solidFill>
              </a:rPr>
              <a:t>Elbow up:</a:t>
            </a:r>
            <a:endParaRPr lang="en-IN" dirty="0">
              <a:solidFill>
                <a:schemeClr val="bg1"/>
              </a:solidFill>
            </a:endParaRPr>
          </a:p>
        </p:txBody>
      </p:sp>
      <p:sp>
        <p:nvSpPr>
          <p:cNvPr id="25" name="TextBox 24">
            <a:extLst>
              <a:ext uri="{FF2B5EF4-FFF2-40B4-BE49-F238E27FC236}">
                <a16:creationId xmlns:a16="http://schemas.microsoft.com/office/drawing/2014/main" id="{BD14750F-80BF-4FA6-A876-4A0B164904D2}"/>
              </a:ext>
            </a:extLst>
          </p:cNvPr>
          <p:cNvSpPr txBox="1"/>
          <p:nvPr/>
        </p:nvSpPr>
        <p:spPr>
          <a:xfrm>
            <a:off x="1630329" y="3699157"/>
            <a:ext cx="1555619" cy="276999"/>
          </a:xfrm>
          <a:prstGeom prst="rect">
            <a:avLst/>
          </a:prstGeom>
          <a:noFill/>
        </p:spPr>
        <p:txBody>
          <a:bodyPr wrap="square" rtlCol="0">
            <a:spAutoFit/>
          </a:bodyPr>
          <a:lstStyle/>
          <a:p>
            <a:r>
              <a:rPr lang="en-US" sz="1200" dirty="0">
                <a:solidFill>
                  <a:schemeClr val="bg1"/>
                </a:solidFill>
              </a:rPr>
              <a:t>Elbow down:</a:t>
            </a:r>
            <a:endParaRPr lang="en-IN" dirty="0">
              <a:solidFill>
                <a:schemeClr val="bg1"/>
              </a:solidFill>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79C772D-1818-4D57-86C2-91EAEF4956D0}"/>
                  </a:ext>
                </a:extLst>
              </p:cNvPr>
              <p:cNvSpPr txBox="1"/>
              <p:nvPr/>
            </p:nvSpPr>
            <p:spPr>
              <a:xfrm>
                <a:off x="1012990" y="1631846"/>
                <a:ext cx="4572000" cy="58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bg1"/>
                          </a:solidFill>
                          <a:latin typeface="Cambria Math" panose="02040503050406030204" pitchFamily="18" charset="0"/>
                        </a:rPr>
                        <m:t>𝜂</m:t>
                      </m:r>
                      <m:r>
                        <a:rPr lang="en-IN" i="0">
                          <a:solidFill>
                            <a:schemeClr val="bg1"/>
                          </a:solidFill>
                          <a:latin typeface="Cambria Math" panose="02040503050406030204" pitchFamily="18" charset="0"/>
                        </a:rPr>
                        <m:t>=</m:t>
                      </m:r>
                      <m:func>
                        <m:funcPr>
                          <m:ctrlPr>
                            <a:rPr lang="en-IN" i="1">
                              <a:solidFill>
                                <a:schemeClr val="bg1"/>
                              </a:solidFill>
                              <a:latin typeface="Cambria Math" panose="02040503050406030204" pitchFamily="18" charset="0"/>
                            </a:rPr>
                          </m:ctrlPr>
                        </m:funcPr>
                        <m:fName>
                          <m:sSup>
                            <m:sSupPr>
                              <m:ctrlPr>
                                <a:rPr lang="en-IN" i="1">
                                  <a:solidFill>
                                    <a:schemeClr val="bg1"/>
                                  </a:solidFill>
                                  <a:latin typeface="Cambria Math" panose="02040503050406030204" pitchFamily="18" charset="0"/>
                                </a:rPr>
                              </m:ctrlPr>
                            </m:sSupPr>
                            <m:e>
                              <m:r>
                                <m:rPr>
                                  <m:sty m:val="p"/>
                                </m:rPr>
                                <a:rPr lang="en-IN" i="0">
                                  <a:solidFill>
                                    <a:schemeClr val="bg1"/>
                                  </a:solidFill>
                                  <a:latin typeface="Cambria Math" panose="02040503050406030204" pitchFamily="18" charset="0"/>
                                </a:rPr>
                                <m:t>cos</m:t>
                              </m:r>
                            </m:e>
                            <m:sup>
                              <m:r>
                                <a:rPr lang="en-IN" i="0">
                                  <a:solidFill>
                                    <a:schemeClr val="bg1"/>
                                  </a:solidFill>
                                  <a:latin typeface="Cambria Math" panose="02040503050406030204" pitchFamily="18" charset="0"/>
                                </a:rPr>
                                <m:t>−1</m:t>
                              </m:r>
                            </m:sup>
                          </m:sSup>
                        </m:fName>
                        <m:e>
                          <m:d>
                            <m:dPr>
                              <m:ctrlPr>
                                <a:rPr lang="en-IN" i="1">
                                  <a:solidFill>
                                    <a:schemeClr val="bg1"/>
                                  </a:solidFill>
                                  <a:latin typeface="Cambria Math" panose="02040503050406030204" pitchFamily="18" charset="0"/>
                                </a:rPr>
                              </m:ctrlPr>
                            </m:dPr>
                            <m:e>
                              <m:f>
                                <m:fPr>
                                  <m:ctrlPr>
                                    <a:rPr lang="en-IN" i="1">
                                      <a:solidFill>
                                        <a:schemeClr val="bg1"/>
                                      </a:solidFill>
                                      <a:latin typeface="Cambria Math" panose="02040503050406030204" pitchFamily="18" charset="0"/>
                                    </a:rPr>
                                  </m:ctrlPr>
                                </m:fPr>
                                <m:num>
                                  <m:sSubSup>
                                    <m:sSubSupPr>
                                      <m:ctrlPr>
                                        <a:rPr lang="en-IN" i="1">
                                          <a:solidFill>
                                            <a:schemeClr val="bg1"/>
                                          </a:solidFill>
                                          <a:latin typeface="Cambria Math" panose="02040503050406030204" pitchFamily="18" charset="0"/>
                                        </a:rPr>
                                      </m:ctrlPr>
                                    </m:sSubSupPr>
                                    <m:e>
                                      <m:r>
                                        <a:rPr lang="en-IN" i="1">
                                          <a:solidFill>
                                            <a:schemeClr val="bg1"/>
                                          </a:solidFill>
                                          <a:latin typeface="Cambria Math" panose="02040503050406030204" pitchFamily="18" charset="0"/>
                                        </a:rPr>
                                        <m:t>𝐿</m:t>
                                      </m:r>
                                    </m:e>
                                    <m:sub>
                                      <m:r>
                                        <a:rPr lang="en-IN" i="0">
                                          <a:solidFill>
                                            <a:schemeClr val="bg1"/>
                                          </a:solidFill>
                                          <a:latin typeface="Cambria Math" panose="02040503050406030204" pitchFamily="18" charset="0"/>
                                        </a:rPr>
                                        <m:t>2</m:t>
                                      </m:r>
                                    </m:sub>
                                    <m:sup>
                                      <m:r>
                                        <a:rPr lang="en-IN" i="0">
                                          <a:solidFill>
                                            <a:schemeClr val="bg1"/>
                                          </a:solidFill>
                                          <a:latin typeface="Cambria Math" panose="02040503050406030204" pitchFamily="18" charset="0"/>
                                        </a:rPr>
                                        <m:t>2</m:t>
                                      </m:r>
                                    </m:sup>
                                  </m:sSubSup>
                                  <m:r>
                                    <a:rPr lang="en-IN" i="0">
                                      <a:solidFill>
                                        <a:schemeClr val="bg1"/>
                                      </a:solidFill>
                                      <a:latin typeface="Cambria Math" panose="02040503050406030204" pitchFamily="18" charset="0"/>
                                    </a:rPr>
                                    <m:t>+</m:t>
                                  </m:r>
                                  <m:sSubSup>
                                    <m:sSubSupPr>
                                      <m:ctrlPr>
                                        <a:rPr lang="en-IN" i="1">
                                          <a:solidFill>
                                            <a:schemeClr val="bg1"/>
                                          </a:solidFill>
                                          <a:latin typeface="Cambria Math" panose="02040503050406030204" pitchFamily="18" charset="0"/>
                                        </a:rPr>
                                      </m:ctrlPr>
                                    </m:sSubSupPr>
                                    <m:e>
                                      <m:r>
                                        <a:rPr lang="en-IN" i="1">
                                          <a:solidFill>
                                            <a:schemeClr val="bg1"/>
                                          </a:solidFill>
                                          <a:latin typeface="Cambria Math" panose="02040503050406030204" pitchFamily="18" charset="0"/>
                                        </a:rPr>
                                        <m:t>𝐿</m:t>
                                      </m:r>
                                    </m:e>
                                    <m:sub>
                                      <m:r>
                                        <a:rPr lang="en-IN" i="0">
                                          <a:solidFill>
                                            <a:schemeClr val="bg1"/>
                                          </a:solidFill>
                                          <a:latin typeface="Cambria Math" panose="02040503050406030204" pitchFamily="18" charset="0"/>
                                        </a:rPr>
                                        <m:t>3</m:t>
                                      </m:r>
                                    </m:sub>
                                    <m:sup>
                                      <m:r>
                                        <a:rPr lang="en-IN" i="0">
                                          <a:solidFill>
                                            <a:schemeClr val="bg1"/>
                                          </a:solidFill>
                                          <a:latin typeface="Cambria Math" panose="02040503050406030204" pitchFamily="18" charset="0"/>
                                        </a:rPr>
                                        <m:t>2</m:t>
                                      </m:r>
                                    </m:sup>
                                  </m:sSubSup>
                                  <m:r>
                                    <a:rPr lang="en-IN" i="0">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𝑟</m:t>
                                      </m:r>
                                    </m:e>
                                    <m:sup>
                                      <m:r>
                                        <a:rPr lang="en-IN" i="0">
                                          <a:solidFill>
                                            <a:schemeClr val="bg1"/>
                                          </a:solidFill>
                                          <a:latin typeface="Cambria Math" panose="02040503050406030204" pitchFamily="18" charset="0"/>
                                        </a:rPr>
                                        <m:t>2</m:t>
                                      </m:r>
                                    </m:sup>
                                  </m:sSup>
                                </m:num>
                                <m:den>
                                  <m:r>
                                    <a:rPr lang="en-IN" i="0">
                                      <a:solidFill>
                                        <a:schemeClr val="bg1"/>
                                      </a:solidFill>
                                      <a:latin typeface="Cambria Math" panose="02040503050406030204" pitchFamily="18" charset="0"/>
                                    </a:rPr>
                                    <m:t>2</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𝐿</m:t>
                                      </m:r>
                                    </m:e>
                                    <m:sub>
                                      <m:r>
                                        <a:rPr lang="en-IN" i="0">
                                          <a:solidFill>
                                            <a:schemeClr val="bg1"/>
                                          </a:solidFill>
                                          <a:latin typeface="Cambria Math" panose="02040503050406030204" pitchFamily="18" charset="0"/>
                                        </a:rPr>
                                        <m:t>2</m:t>
                                      </m:r>
                                    </m:sub>
                                  </m:sSub>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𝐿</m:t>
                                      </m:r>
                                    </m:e>
                                    <m:sub>
                                      <m:r>
                                        <a:rPr lang="en-IN" i="0">
                                          <a:solidFill>
                                            <a:schemeClr val="bg1"/>
                                          </a:solidFill>
                                          <a:latin typeface="Cambria Math" panose="02040503050406030204" pitchFamily="18" charset="0"/>
                                        </a:rPr>
                                        <m:t>3</m:t>
                                      </m:r>
                                    </m:sub>
                                  </m:sSub>
                                </m:den>
                              </m:f>
                            </m:e>
                          </m:d>
                        </m:e>
                      </m:func>
                    </m:oMath>
                  </m:oMathPara>
                </a14:m>
                <a:endParaRPr lang="en-IN" dirty="0">
                  <a:solidFill>
                    <a:schemeClr val="bg1"/>
                  </a:solidFill>
                </a:endParaRPr>
              </a:p>
            </p:txBody>
          </p:sp>
        </mc:Choice>
        <mc:Fallback>
          <p:sp>
            <p:nvSpPr>
              <p:cNvPr id="27" name="TextBox 26">
                <a:extLst>
                  <a:ext uri="{FF2B5EF4-FFF2-40B4-BE49-F238E27FC236}">
                    <a16:creationId xmlns:a16="http://schemas.microsoft.com/office/drawing/2014/main" id="{479C772D-1818-4D57-86C2-91EAEF4956D0}"/>
                  </a:ext>
                </a:extLst>
              </p:cNvPr>
              <p:cNvSpPr txBox="1">
                <a:spLocks noRot="1" noChangeAspect="1" noMove="1" noResize="1" noEditPoints="1" noAdjustHandles="1" noChangeArrowheads="1" noChangeShapeType="1" noTextEdit="1"/>
              </p:cNvSpPr>
              <p:nvPr/>
            </p:nvSpPr>
            <p:spPr>
              <a:xfrm>
                <a:off x="1012990" y="1631846"/>
                <a:ext cx="4572000" cy="584071"/>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210006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B1DF-6985-4B70-8F6A-FD33C627B4C6}"/>
              </a:ext>
            </a:extLst>
          </p:cNvPr>
          <p:cNvSpPr>
            <a:spLocks noGrp="1"/>
          </p:cNvSpPr>
          <p:nvPr>
            <p:ph type="title"/>
          </p:nvPr>
        </p:nvSpPr>
        <p:spPr/>
        <p:txBody>
          <a:bodyPr/>
          <a:lstStyle/>
          <a:p>
            <a:r>
              <a:rPr lang="en-US" dirty="0"/>
              <a:t>Code to solve q3:</a:t>
            </a:r>
            <a:endParaRPr lang="en-IN" dirty="0"/>
          </a:p>
        </p:txBody>
      </p:sp>
      <p:pic>
        <p:nvPicPr>
          <p:cNvPr id="5" name="Picture 4">
            <a:extLst>
              <a:ext uri="{FF2B5EF4-FFF2-40B4-BE49-F238E27FC236}">
                <a16:creationId xmlns:a16="http://schemas.microsoft.com/office/drawing/2014/main" id="{C97114AA-F8F3-4D86-A7EE-D615153FEE3C}"/>
              </a:ext>
            </a:extLst>
          </p:cNvPr>
          <p:cNvPicPr>
            <a:picLocks noChangeAspect="1"/>
          </p:cNvPicPr>
          <p:nvPr/>
        </p:nvPicPr>
        <p:blipFill>
          <a:blip r:embed="rId2"/>
          <a:stretch>
            <a:fillRect/>
          </a:stretch>
        </p:blipFill>
        <p:spPr>
          <a:xfrm>
            <a:off x="1118465" y="1204081"/>
            <a:ext cx="6196735" cy="3293164"/>
          </a:xfrm>
          <a:prstGeom prst="rect">
            <a:avLst/>
          </a:prstGeom>
        </p:spPr>
      </p:pic>
    </p:spTree>
    <p:extLst>
      <p:ext uri="{BB962C8B-B14F-4D97-AF65-F5344CB8AC3E}">
        <p14:creationId xmlns:p14="http://schemas.microsoft.com/office/powerpoint/2010/main" val="249530662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363C-6E2C-4D47-8357-7A9D35A93A11}"/>
              </a:ext>
            </a:extLst>
          </p:cNvPr>
          <p:cNvSpPr>
            <a:spLocks noGrp="1"/>
          </p:cNvSpPr>
          <p:nvPr>
            <p:ph type="title"/>
          </p:nvPr>
        </p:nvSpPr>
        <p:spPr/>
        <p:txBody>
          <a:bodyPr/>
          <a:lstStyle/>
          <a:p>
            <a:r>
              <a:rPr lang="en-IN" dirty="0"/>
              <a:t>Joint angles 4, 5 &amp; 6:</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58FDCA-661F-49D8-B949-2FF203AE77A9}"/>
                  </a:ext>
                </a:extLst>
              </p:cNvPr>
              <p:cNvSpPr txBox="1"/>
              <p:nvPr/>
            </p:nvSpPr>
            <p:spPr>
              <a:xfrm>
                <a:off x="0" y="1033663"/>
                <a:ext cx="9144000" cy="2544094"/>
              </a:xfrm>
              <a:prstGeom prst="rect">
                <a:avLst/>
              </a:prstGeom>
              <a:noFill/>
            </p:spPr>
            <p:txBody>
              <a:bodyPr wrap="square">
                <a:spAutoFit/>
              </a:bodyPr>
              <a:lstStyle/>
              <a:p>
                <a:endParaRPr lang="en-IN" sz="1800" i="1" dirty="0">
                  <a:solidFill>
                    <a:schemeClr val="bg1"/>
                  </a:solidFill>
                  <a:latin typeface="Cambria Math" panose="02040503050406030204" pitchFamily="18" charset="0"/>
                </a:endParaRPr>
              </a:p>
              <a:p>
                <a:endParaRPr lang="en-IN" sz="18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IN" sz="1800" i="1">
                              <a:solidFill>
                                <a:schemeClr val="bg1"/>
                              </a:solidFill>
                              <a:latin typeface="Cambria Math" panose="02040503050406030204" pitchFamily="18" charset="0"/>
                            </a:rPr>
                          </m:ctrlPr>
                        </m:sSubSupPr>
                        <m:e>
                          <m:r>
                            <a:rPr lang="en-IN" sz="1800" i="1">
                              <a:solidFill>
                                <a:schemeClr val="bg1"/>
                              </a:solidFill>
                              <a:latin typeface="Cambria Math" panose="02040503050406030204" pitchFamily="18" charset="0"/>
                            </a:rPr>
                            <m:t>𝑅</m:t>
                          </m:r>
                        </m:e>
                        <m:sub>
                          <m:r>
                            <a:rPr lang="en-IN" sz="1800">
                              <a:solidFill>
                                <a:schemeClr val="bg1"/>
                              </a:solidFill>
                              <a:latin typeface="Cambria Math" panose="02040503050406030204" pitchFamily="18" charset="0"/>
                            </a:rPr>
                            <m:t>6</m:t>
                          </m:r>
                        </m:sub>
                        <m:sup>
                          <m:r>
                            <a:rPr lang="en-IN" sz="1800">
                              <a:solidFill>
                                <a:schemeClr val="bg1"/>
                              </a:solidFill>
                              <a:latin typeface="Cambria Math" panose="02040503050406030204" pitchFamily="18" charset="0"/>
                            </a:rPr>
                            <m:t>3</m:t>
                          </m:r>
                        </m:sup>
                      </m:sSubSup>
                      <m:r>
                        <a:rPr lang="en-IN" sz="1800" i="0">
                          <a:solidFill>
                            <a:schemeClr val="bg1"/>
                          </a:solidFill>
                          <a:latin typeface="Cambria Math" panose="02040503050406030204" pitchFamily="18" charset="0"/>
                        </a:rPr>
                        <m:t>=</m:t>
                      </m:r>
                      <m:d>
                        <m:dPr>
                          <m:begChr m:val="["/>
                          <m:endChr m:val="]"/>
                          <m:ctrlPr>
                            <a:rPr lang="en-IN" sz="1800" i="1">
                              <a:solidFill>
                                <a:schemeClr val="bg1"/>
                              </a:solidFill>
                              <a:latin typeface="Cambria Math" panose="02040503050406030204" pitchFamily="18" charset="0"/>
                            </a:rPr>
                          </m:ctrlPr>
                        </m:dPr>
                        <m:e>
                          <m:m>
                            <m:mPr>
                              <m:plcHide m:val="on"/>
                              <m:mcs>
                                <m:mc>
                                  <m:mcPr>
                                    <m:count m:val="3"/>
                                    <m:mcJc m:val="center"/>
                                  </m:mcPr>
                                </m:mc>
                              </m:mcs>
                              <m:ctrlPr>
                                <a:rPr lang="en-IN" sz="1800" i="1">
                                  <a:solidFill>
                                    <a:schemeClr val="bg1"/>
                                  </a:solidFill>
                                  <a:latin typeface="Cambria Math" panose="02040503050406030204" pitchFamily="18" charset="0"/>
                                </a:rPr>
                              </m:ctrlPr>
                            </m:mPr>
                            <m:mr>
                              <m:e>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e>
                              <m:e>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e>
                              <m:e>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e>
                            </m:mr>
                            <m:mr>
                              <m:e>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r>
                                  <m:rPr>
                                    <m:sty m:val="p"/>
                                  </m:rPr>
                                  <a:rPr lang="en-IN" sz="1800" i="0" smtClean="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e>
                              <m:e>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e>
                              <m:e>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4</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e>
                            </m:mr>
                            <m:mr>
                              <m:e>
                                <m:r>
                                  <a:rPr lang="en-IN" sz="1800" i="0">
                                    <a:solidFill>
                                      <a:schemeClr val="bg1"/>
                                    </a:solidFill>
                                    <a:latin typeface="Cambria Math" panose="02040503050406030204" pitchFamily="18" charset="0"/>
                                  </a:rPr>
                                  <m:t>−</m:t>
                                </m:r>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e>
                              <m:e>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r>
                                  <m:rPr>
                                    <m:sty m:val="p"/>
                                  </m:rPr>
                                  <a:rPr lang="en-IN" sz="1800" i="0">
                                    <a:solidFill>
                                      <a:schemeClr val="bg1"/>
                                    </a:solidFill>
                                    <a:latin typeface="Cambria Math" panose="02040503050406030204" pitchFamily="18" charset="0"/>
                                  </a:rPr>
                                  <m:t>sin</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6</m:t>
                                    </m:r>
                                  </m:sub>
                                </m:sSub>
                              </m:e>
                              <m:e>
                                <m:r>
                                  <m:rPr>
                                    <m:sty m:val="p"/>
                                  </m:rPr>
                                  <a:rPr lang="en-IN" sz="1800" i="0">
                                    <a:solidFill>
                                      <a:schemeClr val="bg1"/>
                                    </a:solidFill>
                                    <a:latin typeface="Cambria Math" panose="02040503050406030204" pitchFamily="18" charset="0"/>
                                  </a:rPr>
                                  <m:t>cos</m:t>
                                </m:r>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𝜃</m:t>
                                    </m:r>
                                  </m:e>
                                  <m:sub>
                                    <m:r>
                                      <a:rPr lang="en-IN" sz="1800" i="0">
                                        <a:solidFill>
                                          <a:schemeClr val="bg1"/>
                                        </a:solidFill>
                                        <a:latin typeface="Cambria Math" panose="02040503050406030204" pitchFamily="18" charset="0"/>
                                      </a:rPr>
                                      <m:t>5</m:t>
                                    </m:r>
                                  </m:sub>
                                </m:sSub>
                              </m:e>
                            </m:mr>
                          </m:m>
                        </m:e>
                      </m:d>
                    </m:oMath>
                  </m:oMathPara>
                </a14:m>
                <a:endParaRPr lang="en-IN" sz="1800" dirty="0">
                  <a:solidFill>
                    <a:schemeClr val="bg1"/>
                  </a:solidFill>
                </a:endParaRPr>
              </a:p>
              <a:p>
                <a:endParaRPr lang="en-IN" sz="180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IN" sz="1800" i="1">
                              <a:solidFill>
                                <a:schemeClr val="bg1"/>
                              </a:solidFill>
                              <a:latin typeface="Cambria Math" panose="02040503050406030204" pitchFamily="18" charset="0"/>
                            </a:rPr>
                          </m:ctrlPr>
                        </m:sSubSupPr>
                        <m:e>
                          <m:r>
                            <a:rPr lang="en-IN" sz="1800" i="1">
                              <a:solidFill>
                                <a:schemeClr val="bg1"/>
                              </a:solidFill>
                              <a:latin typeface="Cambria Math" panose="02040503050406030204" pitchFamily="18" charset="0"/>
                            </a:rPr>
                            <m:t>𝑅</m:t>
                          </m:r>
                        </m:e>
                        <m:sub>
                          <m:r>
                            <a:rPr lang="en-IN" sz="1800">
                              <a:solidFill>
                                <a:schemeClr val="bg1"/>
                              </a:solidFill>
                              <a:latin typeface="Cambria Math" panose="02040503050406030204" pitchFamily="18" charset="0"/>
                            </a:rPr>
                            <m:t>6</m:t>
                          </m:r>
                        </m:sub>
                        <m:sup>
                          <m:r>
                            <a:rPr lang="en-IN" sz="1800">
                              <a:solidFill>
                                <a:schemeClr val="bg1"/>
                              </a:solidFill>
                              <a:latin typeface="Cambria Math" panose="02040503050406030204" pitchFamily="18" charset="0"/>
                            </a:rPr>
                            <m:t>3</m:t>
                          </m:r>
                        </m:sup>
                      </m:sSubSup>
                      <m:r>
                        <a:rPr lang="en-IN" sz="1800" i="1">
                          <a:solidFill>
                            <a:schemeClr val="bg1"/>
                          </a:solidFill>
                          <a:latin typeface="Cambria Math" panose="02040503050406030204" pitchFamily="18" charset="0"/>
                        </a:rPr>
                        <m:t> </m:t>
                      </m:r>
                      <m:r>
                        <a:rPr lang="en-IN" sz="1800" smtClean="0">
                          <a:solidFill>
                            <a:schemeClr val="bg1"/>
                          </a:solidFill>
                          <a:latin typeface="Cambria Math" panose="02040503050406030204" pitchFamily="18" charset="0"/>
                        </a:rPr>
                        <m:t>=</m:t>
                      </m:r>
                      <m:d>
                        <m:dPr>
                          <m:begChr m:val="["/>
                          <m:endChr m:val="]"/>
                          <m:ctrlPr>
                            <a:rPr lang="en-IN" sz="1800" i="1">
                              <a:solidFill>
                                <a:schemeClr val="bg1"/>
                              </a:solidFill>
                              <a:latin typeface="Cambria Math" panose="02040503050406030204" pitchFamily="18" charset="0"/>
                            </a:rPr>
                          </m:ctrlPr>
                        </m:dPr>
                        <m:e>
                          <m:m>
                            <m:mPr>
                              <m:plcHide m:val="on"/>
                              <m:mcs>
                                <m:mc>
                                  <m:mcPr>
                                    <m:count m:val="3"/>
                                    <m:mcJc m:val="center"/>
                                  </m:mcPr>
                                </m:mc>
                              </m:mcs>
                              <m:ctrlPr>
                                <a:rPr lang="en-IN" sz="1800" i="1">
                                  <a:solidFill>
                                    <a:schemeClr val="bg1"/>
                                  </a:solidFill>
                                  <a:latin typeface="Cambria Math" panose="02040503050406030204" pitchFamily="18" charset="0"/>
                                </a:rPr>
                              </m:ctrlPr>
                            </m:mPr>
                            <m:mr>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11</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12</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13</m:t>
                                    </m:r>
                                  </m:sub>
                                </m:sSub>
                              </m:e>
                            </m:mr>
                            <m:mr>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21</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22</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23</m:t>
                                    </m:r>
                                  </m:sub>
                                </m:sSub>
                              </m:e>
                            </m:mr>
                            <m:mr>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31</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32</m:t>
                                    </m:r>
                                  </m:sub>
                                </m:sSub>
                              </m:e>
                              <m:e>
                                <m:sSub>
                                  <m:sSubPr>
                                    <m:ctrlPr>
                                      <a:rPr lang="en-IN" sz="1800" i="1">
                                        <a:solidFill>
                                          <a:schemeClr val="bg1"/>
                                        </a:solidFill>
                                        <a:latin typeface="Cambria Math" panose="02040503050406030204" pitchFamily="18" charset="0"/>
                                      </a:rPr>
                                    </m:ctrlPr>
                                  </m:sSubPr>
                                  <m:e>
                                    <m:r>
                                      <a:rPr lang="en-IN" sz="1800" i="1">
                                        <a:solidFill>
                                          <a:schemeClr val="bg1"/>
                                        </a:solidFill>
                                        <a:latin typeface="Cambria Math" panose="02040503050406030204" pitchFamily="18" charset="0"/>
                                      </a:rPr>
                                      <m:t>𝑠</m:t>
                                    </m:r>
                                  </m:e>
                                  <m:sub>
                                    <m:r>
                                      <a:rPr lang="en-IN" sz="1800">
                                        <a:solidFill>
                                          <a:schemeClr val="bg1"/>
                                        </a:solidFill>
                                        <a:latin typeface="Cambria Math" panose="02040503050406030204" pitchFamily="18" charset="0"/>
                                      </a:rPr>
                                      <m:t>33</m:t>
                                    </m:r>
                                  </m:sub>
                                </m:sSub>
                              </m:e>
                            </m:mr>
                          </m:m>
                        </m:e>
                      </m:d>
                    </m:oMath>
                  </m:oMathPara>
                </a14:m>
                <a:endParaRPr lang="en-IN" sz="1800" dirty="0">
                  <a:solidFill>
                    <a:schemeClr val="bg1"/>
                  </a:solidFill>
                </a:endParaRPr>
              </a:p>
            </p:txBody>
          </p:sp>
        </mc:Choice>
        <mc:Fallback xmlns="">
          <p:sp>
            <p:nvSpPr>
              <p:cNvPr id="4" name="TextBox 3">
                <a:extLst>
                  <a:ext uri="{FF2B5EF4-FFF2-40B4-BE49-F238E27FC236}">
                    <a16:creationId xmlns:a16="http://schemas.microsoft.com/office/drawing/2014/main" id="{1A58FDCA-661F-49D8-B949-2FF203AE77A9}"/>
                  </a:ext>
                </a:extLst>
              </p:cNvPr>
              <p:cNvSpPr txBox="1">
                <a:spLocks noRot="1" noChangeAspect="1" noMove="1" noResize="1" noEditPoints="1" noAdjustHandles="1" noChangeArrowheads="1" noChangeShapeType="1" noTextEdit="1"/>
              </p:cNvSpPr>
              <p:nvPr/>
            </p:nvSpPr>
            <p:spPr>
              <a:xfrm>
                <a:off x="0" y="1033663"/>
                <a:ext cx="9144000" cy="254409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6EC658-C334-4913-BD76-073BE9CC7300}"/>
                  </a:ext>
                </a:extLst>
              </p:cNvPr>
              <p:cNvSpPr txBox="1"/>
              <p:nvPr/>
            </p:nvSpPr>
            <p:spPr>
              <a:xfrm>
                <a:off x="1966686" y="3620647"/>
                <a:ext cx="4572000" cy="1522853"/>
              </a:xfrm>
              <a:prstGeom prst="rect">
                <a:avLst/>
              </a:prstGeom>
              <a:noFill/>
            </p:spPr>
            <p:txBody>
              <a:bodyPr wrap="square">
                <a:spAutoFit/>
              </a:bodyPr>
              <a:lstStyle/>
              <a:p>
                <a:pPr algn="ctr">
                  <a:lnSpc>
                    <a:spcPct val="110000"/>
                  </a:lnSpc>
                  <a:spcAft>
                    <a:spcPts val="600"/>
                  </a:spcAft>
                </a:pPr>
                <a14:m>
                  <m:oMath xmlns:m="http://schemas.openxmlformats.org/officeDocument/2006/math">
                    <m:sSub>
                      <m:sSubPr>
                        <m:ctrlPr>
                          <a:rPr lang="en-IN" sz="1800" i="1" smtClean="0">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4</m:t>
                        </m:r>
                      </m:sub>
                    </m:sSub>
                  </m:oMath>
                </a14:m>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unc>
                      <m:func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uncPr>
                      <m:fName>
                        <m:sSup>
                          <m:sSup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IN" sz="18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tan</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fName>
                      <m:e>
                        <m:d>
                          <m:d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23</m:t>
                                    </m:r>
                                  </m:sub>
                                </m:sSub>
                              </m:num>
                              <m:den>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13</m:t>
                                    </m:r>
                                  </m:sub>
                                </m:sSub>
                              </m:den>
                            </m:f>
                          </m:e>
                        </m:d>
                      </m:e>
                    </m:func>
                  </m:oMath>
                </a14:m>
                <a:endPar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a:p>
                <a:pPr algn="ctr">
                  <a:lnSpc>
                    <a:spcPct val="110000"/>
                  </a:lnSpc>
                  <a:spcAft>
                    <a:spcPts val="600"/>
                  </a:spcAft>
                </a:pPr>
                <a14:m>
                  <m:oMath xmlns:m="http://schemas.openxmlformats.org/officeDocument/2006/math">
                    <m:sSub>
                      <m:sSubPr>
                        <m:ctrlP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5</m:t>
                        </m:r>
                      </m:sub>
                    </m:sSub>
                  </m:oMath>
                </a14:m>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unc>
                      <m:func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uncPr>
                      <m:fName>
                        <m:sSup>
                          <m:sSup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IN" sz="18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cos</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fName>
                      <m:e>
                        <m:d>
                          <m:d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𝑠</m:t>
                                </m:r>
                              </m:e>
                              <m:sub>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33</m:t>
                                </m:r>
                              </m:sub>
                            </m:sSub>
                          </m:e>
                        </m:d>
                      </m:e>
                    </m:func>
                  </m:oMath>
                </a14:m>
                <a:endPar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a:p>
                <a:pPr algn="ctr">
                  <a:lnSpc>
                    <a:spcPct val="110000"/>
                  </a:lnSpc>
                  <a:spcAft>
                    <a:spcPts val="600"/>
                  </a:spcAft>
                </a:pPr>
                <a:r>
                  <a:rPr lang="en-IN" sz="1800" dirty="0">
                    <a:solidFill>
                      <a:schemeClr val="bg1"/>
                    </a:solidFill>
                    <a:effectLst/>
                    <a:ea typeface="Times New Roman" panose="02020603050405020304" pitchFamily="18" charset="0"/>
                    <a:cs typeface="Kartika" panose="02020503030404060203" pitchFamily="18" charset="0"/>
                  </a:rPr>
                  <a:t> </a:t>
                </a:r>
                <a14:m>
                  <m:oMath xmlns:m="http://schemas.openxmlformats.org/officeDocument/2006/math">
                    <m:sSub>
                      <m:sSubPr>
                        <m:ctrlP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𝜃</m:t>
                        </m:r>
                      </m:e>
                      <m:sub>
                        <m:r>
                          <a:rPr lang="en-IN" sz="1800" i="1">
                            <a:solidFill>
                              <a:schemeClr val="bg1"/>
                            </a:solidFill>
                            <a:effectLst/>
                            <a:latin typeface="Cambria Math" panose="02040503050406030204" pitchFamily="18" charset="0"/>
                            <a:ea typeface="Times New Roman" panose="02020603050405020304" pitchFamily="18" charset="0"/>
                            <a:cs typeface="Kartika" panose="02020503030404060203" pitchFamily="18" charset="0"/>
                          </a:rPr>
                          <m:t>6</m:t>
                        </m:r>
                      </m:sub>
                    </m:sSub>
                  </m:oMath>
                </a14:m>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unc>
                      <m:func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uncPr>
                      <m:fName>
                        <m:sSup>
                          <m:sSup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IN" sz="1800">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tan</m:t>
                            </m:r>
                          </m:e>
                          <m:sup>
                            <m: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t>−1</m:t>
                            </m:r>
                          </m:sup>
                        </m:sSup>
                      </m:fName>
                      <m:e>
                        <m:d>
                          <m:d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1800" i="1">
                                    <a:solidFill>
                                      <a:schemeClr val="bg1"/>
                                    </a:solidFill>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32</m:t>
                                    </m:r>
                                  </m:sub>
                                </m:sSub>
                              </m:num>
                              <m:den>
                                <m:sSub>
                                  <m:sSubPr>
                                    <m:ctrlP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31</m:t>
                                    </m:r>
                                  </m:sub>
                                </m:sSub>
                              </m:den>
                            </m:f>
                          </m:e>
                        </m:d>
                      </m:e>
                    </m:func>
                  </m:oMath>
                </a14:m>
                <a:endParaRPr lang="en-IN" sz="1800" dirty="0">
                  <a:solidFill>
                    <a:schemeClr val="bg1"/>
                  </a:solidFill>
                  <a:effectLst/>
                  <a:latin typeface="Calibri" panose="020F0502020204030204" pitchFamily="34" charset="0"/>
                  <a:ea typeface="Times New Roman" panose="02020603050405020304" pitchFamily="18" charset="0"/>
                  <a:cs typeface="Kartika" panose="02020503030404060203" pitchFamily="18" charset="0"/>
                </a:endParaRPr>
              </a:p>
            </p:txBody>
          </p:sp>
        </mc:Choice>
        <mc:Fallback xmlns="">
          <p:sp>
            <p:nvSpPr>
              <p:cNvPr id="9" name="TextBox 8">
                <a:extLst>
                  <a:ext uri="{FF2B5EF4-FFF2-40B4-BE49-F238E27FC236}">
                    <a16:creationId xmlns:a16="http://schemas.microsoft.com/office/drawing/2014/main" id="{F16EC658-C334-4913-BD76-073BE9CC7300}"/>
                  </a:ext>
                </a:extLst>
              </p:cNvPr>
              <p:cNvSpPr txBox="1">
                <a:spLocks noRot="1" noChangeAspect="1" noMove="1" noResize="1" noEditPoints="1" noAdjustHandles="1" noChangeArrowheads="1" noChangeShapeType="1" noTextEdit="1"/>
              </p:cNvSpPr>
              <p:nvPr/>
            </p:nvSpPr>
            <p:spPr>
              <a:xfrm>
                <a:off x="1966686" y="3620647"/>
                <a:ext cx="4572000" cy="152285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1E829-FC23-44A1-84BE-24A357507FDD}"/>
                  </a:ext>
                </a:extLst>
              </p:cNvPr>
              <p:cNvSpPr txBox="1"/>
              <p:nvPr/>
            </p:nvSpPr>
            <p:spPr>
              <a:xfrm>
                <a:off x="2946400" y="1113865"/>
                <a:ext cx="2612572"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solidFill>
                                <a:schemeClr val="bg1"/>
                              </a:solidFill>
                              <a:latin typeface="Cambria Math" panose="02040503050406030204" pitchFamily="18" charset="0"/>
                            </a:rPr>
                          </m:ctrlPr>
                        </m:sSubSupPr>
                        <m:e>
                          <m:r>
                            <a:rPr lang="en-IN" sz="1800" i="1">
                              <a:solidFill>
                                <a:schemeClr val="bg1"/>
                              </a:solidFill>
                              <a:latin typeface="Cambria Math" panose="02040503050406030204" pitchFamily="18" charset="0"/>
                            </a:rPr>
                            <m:t>𝑅</m:t>
                          </m:r>
                        </m:e>
                        <m:sub>
                          <m:r>
                            <a:rPr lang="en-IN" sz="1800" i="0">
                              <a:solidFill>
                                <a:schemeClr val="bg1"/>
                              </a:solidFill>
                              <a:latin typeface="Cambria Math" panose="02040503050406030204" pitchFamily="18" charset="0"/>
                            </a:rPr>
                            <m:t>6</m:t>
                          </m:r>
                        </m:sub>
                        <m:sup>
                          <m:r>
                            <a:rPr lang="en-IN" sz="1800" i="0">
                              <a:solidFill>
                                <a:schemeClr val="bg1"/>
                              </a:solidFill>
                              <a:latin typeface="Cambria Math" panose="02040503050406030204" pitchFamily="18" charset="0"/>
                            </a:rPr>
                            <m:t>3</m:t>
                          </m:r>
                        </m:sup>
                      </m:sSubSup>
                      <m:r>
                        <a:rPr lang="en-IN" sz="1800" i="0">
                          <a:solidFill>
                            <a:schemeClr val="bg1"/>
                          </a:solidFill>
                          <a:latin typeface="Cambria Math" panose="02040503050406030204" pitchFamily="18" charset="0"/>
                        </a:rPr>
                        <m:t>=</m:t>
                      </m:r>
                      <m:sSup>
                        <m:sSupPr>
                          <m:ctrlPr>
                            <a:rPr lang="en-IN" sz="1800" i="1">
                              <a:solidFill>
                                <a:schemeClr val="bg1"/>
                              </a:solidFill>
                              <a:latin typeface="Cambria Math" panose="02040503050406030204" pitchFamily="18" charset="0"/>
                            </a:rPr>
                          </m:ctrlPr>
                        </m:sSupPr>
                        <m:e>
                          <m:d>
                            <m:dPr>
                              <m:ctrlPr>
                                <a:rPr lang="en-IN" sz="1800" i="1">
                                  <a:solidFill>
                                    <a:schemeClr val="bg1"/>
                                  </a:solidFill>
                                  <a:latin typeface="Cambria Math" panose="02040503050406030204" pitchFamily="18" charset="0"/>
                                </a:rPr>
                              </m:ctrlPr>
                            </m:dPr>
                            <m:e>
                              <m:sSubSup>
                                <m:sSubSupPr>
                                  <m:ctrlPr>
                                    <a:rPr lang="en-IN" sz="1800" i="1">
                                      <a:solidFill>
                                        <a:schemeClr val="bg1"/>
                                      </a:solidFill>
                                      <a:latin typeface="Cambria Math" panose="02040503050406030204" pitchFamily="18" charset="0"/>
                                    </a:rPr>
                                  </m:ctrlPr>
                                </m:sSubSupPr>
                                <m:e>
                                  <m:r>
                                    <a:rPr lang="en-IN" sz="1800" i="1">
                                      <a:solidFill>
                                        <a:schemeClr val="bg1"/>
                                      </a:solidFill>
                                      <a:latin typeface="Cambria Math" panose="02040503050406030204" pitchFamily="18" charset="0"/>
                                    </a:rPr>
                                    <m:t>𝑅</m:t>
                                  </m:r>
                                </m:e>
                                <m:sub>
                                  <m:r>
                                    <a:rPr lang="en-IN" sz="1800" i="0">
                                      <a:solidFill>
                                        <a:schemeClr val="bg1"/>
                                      </a:solidFill>
                                      <a:latin typeface="Cambria Math" panose="02040503050406030204" pitchFamily="18" charset="0"/>
                                    </a:rPr>
                                    <m:t>3</m:t>
                                  </m:r>
                                </m:sub>
                                <m:sup>
                                  <m:r>
                                    <a:rPr lang="en-IN" sz="1800" i="0">
                                      <a:solidFill>
                                        <a:schemeClr val="bg1"/>
                                      </a:solidFill>
                                      <a:latin typeface="Cambria Math" panose="02040503050406030204" pitchFamily="18" charset="0"/>
                                    </a:rPr>
                                    <m:t>0</m:t>
                                  </m:r>
                                </m:sup>
                              </m:sSubSup>
                            </m:e>
                          </m:d>
                        </m:e>
                        <m:sup>
                          <m:r>
                            <a:rPr lang="en-IN" sz="1800" i="0">
                              <a:solidFill>
                                <a:schemeClr val="bg1"/>
                              </a:solidFill>
                              <a:latin typeface="Cambria Math" panose="02040503050406030204" pitchFamily="18" charset="0"/>
                            </a:rPr>
                            <m:t>−1</m:t>
                          </m:r>
                        </m:sup>
                      </m:sSup>
                      <m:sSubSup>
                        <m:sSubSupPr>
                          <m:ctrlPr>
                            <a:rPr lang="en-IN" sz="1800" i="1">
                              <a:solidFill>
                                <a:schemeClr val="bg1"/>
                              </a:solidFill>
                              <a:latin typeface="Cambria Math" panose="02040503050406030204" pitchFamily="18" charset="0"/>
                            </a:rPr>
                          </m:ctrlPr>
                        </m:sSubSupPr>
                        <m:e>
                          <m:r>
                            <a:rPr lang="en-IN" sz="1800" i="1">
                              <a:solidFill>
                                <a:schemeClr val="bg1"/>
                              </a:solidFill>
                              <a:latin typeface="Cambria Math" panose="02040503050406030204" pitchFamily="18" charset="0"/>
                            </a:rPr>
                            <m:t>𝑅</m:t>
                          </m:r>
                        </m:e>
                        <m:sub>
                          <m:r>
                            <a:rPr lang="en-IN" sz="1800" i="0">
                              <a:solidFill>
                                <a:schemeClr val="bg1"/>
                              </a:solidFill>
                              <a:latin typeface="Cambria Math" panose="02040503050406030204" pitchFamily="18" charset="0"/>
                            </a:rPr>
                            <m:t>6</m:t>
                          </m:r>
                        </m:sub>
                        <m:sup>
                          <m:r>
                            <a:rPr lang="en-IN" sz="1800" i="0">
                              <a:solidFill>
                                <a:schemeClr val="bg1"/>
                              </a:solidFill>
                              <a:latin typeface="Cambria Math" panose="02040503050406030204" pitchFamily="18" charset="0"/>
                            </a:rPr>
                            <m:t>0</m:t>
                          </m:r>
                        </m:sup>
                      </m:sSubSup>
                    </m:oMath>
                  </m:oMathPara>
                </a14:m>
                <a:endParaRPr lang="en-IN" sz="1800" dirty="0"/>
              </a:p>
            </p:txBody>
          </p:sp>
        </mc:Choice>
        <mc:Fallback xmlns="">
          <p:sp>
            <p:nvSpPr>
              <p:cNvPr id="11" name="TextBox 10">
                <a:extLst>
                  <a:ext uri="{FF2B5EF4-FFF2-40B4-BE49-F238E27FC236}">
                    <a16:creationId xmlns:a16="http://schemas.microsoft.com/office/drawing/2014/main" id="{49C1E829-FC23-44A1-84BE-24A357507FDD}"/>
                  </a:ext>
                </a:extLst>
              </p:cNvPr>
              <p:cNvSpPr txBox="1">
                <a:spLocks noRot="1" noChangeAspect="1" noMove="1" noResize="1" noEditPoints="1" noAdjustHandles="1" noChangeArrowheads="1" noChangeShapeType="1" noTextEdit="1"/>
              </p:cNvSpPr>
              <p:nvPr/>
            </p:nvSpPr>
            <p:spPr>
              <a:xfrm>
                <a:off x="2946400" y="1113865"/>
                <a:ext cx="2612572" cy="376513"/>
              </a:xfrm>
              <a:prstGeom prst="rect">
                <a:avLst/>
              </a:prstGeom>
              <a:blipFill>
                <a:blip r:embed="rId4"/>
                <a:stretch>
                  <a:fillRect b="-3279"/>
                </a:stretch>
              </a:blipFill>
            </p:spPr>
            <p:txBody>
              <a:bodyPr/>
              <a:lstStyle/>
              <a:p>
                <a:r>
                  <a:rPr lang="en-IN">
                    <a:noFill/>
                  </a:rPr>
                  <a:t> </a:t>
                </a:r>
              </a:p>
            </p:txBody>
          </p:sp>
        </mc:Fallback>
      </mc:AlternateContent>
    </p:spTree>
    <p:extLst>
      <p:ext uri="{BB962C8B-B14F-4D97-AF65-F5344CB8AC3E}">
        <p14:creationId xmlns:p14="http://schemas.microsoft.com/office/powerpoint/2010/main" val="981719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FF9F-E2E1-42DA-8425-9E42A3CC8A07}"/>
              </a:ext>
            </a:extLst>
          </p:cNvPr>
          <p:cNvSpPr>
            <a:spLocks noGrp="1"/>
          </p:cNvSpPr>
          <p:nvPr>
            <p:ph type="title"/>
          </p:nvPr>
        </p:nvSpPr>
        <p:spPr>
          <a:xfrm>
            <a:off x="779962" y="557862"/>
            <a:ext cx="5283000" cy="810600"/>
          </a:xfrm>
        </p:spPr>
        <p:txBody>
          <a:bodyPr/>
          <a:lstStyle/>
          <a:p>
            <a:r>
              <a:rPr lang="en-US" dirty="0"/>
              <a:t>Code to solve q4,q5,q6: </a:t>
            </a:r>
            <a:endParaRPr lang="en-IN" dirty="0"/>
          </a:p>
        </p:txBody>
      </p:sp>
      <p:pic>
        <p:nvPicPr>
          <p:cNvPr id="12290" name="Picture 2">
            <a:extLst>
              <a:ext uri="{FF2B5EF4-FFF2-40B4-BE49-F238E27FC236}">
                <a16:creationId xmlns:a16="http://schemas.microsoft.com/office/drawing/2014/main" id="{135BCBFC-D90C-4522-A767-D61D238E0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464" y="1212959"/>
            <a:ext cx="54197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7364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920F-C307-4FBA-8E61-F7673BF7C792}"/>
              </a:ext>
            </a:extLst>
          </p:cNvPr>
          <p:cNvSpPr>
            <a:spLocks noGrp="1"/>
          </p:cNvSpPr>
          <p:nvPr>
            <p:ph type="title"/>
          </p:nvPr>
        </p:nvSpPr>
        <p:spPr>
          <a:xfrm>
            <a:off x="817800" y="444350"/>
            <a:ext cx="5283000" cy="495275"/>
          </a:xfrm>
        </p:spPr>
        <p:txBody>
          <a:bodyPr/>
          <a:lstStyle/>
          <a:p>
            <a:r>
              <a:rPr lang="en-US" dirty="0" err="1"/>
              <a:t>OUTput</a:t>
            </a:r>
            <a:r>
              <a:rPr lang="en-US" dirty="0"/>
              <a:t>: </a:t>
            </a:r>
            <a:endParaRPr lang="en-IN" dirty="0"/>
          </a:p>
        </p:txBody>
      </p:sp>
      <p:pic>
        <p:nvPicPr>
          <p:cNvPr id="17412" name="Picture 4">
            <a:extLst>
              <a:ext uri="{FF2B5EF4-FFF2-40B4-BE49-F238E27FC236}">
                <a16:creationId xmlns:a16="http://schemas.microsoft.com/office/drawing/2014/main" id="{B0003550-2004-4058-9FC3-35737B36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86" y="1150128"/>
            <a:ext cx="4237606" cy="183926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image">
            <a:extLst>
              <a:ext uri="{FF2B5EF4-FFF2-40B4-BE49-F238E27FC236}">
                <a16:creationId xmlns:a16="http://schemas.microsoft.com/office/drawing/2014/main" id="{F7ACDABC-48AE-4EE1-9424-AE78C9B74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86" y="3199898"/>
            <a:ext cx="1557467" cy="313516"/>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3B3093A9-23DF-4977-A4AF-B2CE888B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86" y="3723917"/>
            <a:ext cx="7726744" cy="97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9846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C5C08AB0-22B7-4510-ABAD-2CC613803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8" y="332235"/>
            <a:ext cx="3873471" cy="66453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8B5535E4-550B-4548-876F-72AFD5451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45" y="1348229"/>
            <a:ext cx="3873471" cy="346303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22D94962-538D-41FB-9B8A-68E9CC6C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03" y="1348229"/>
            <a:ext cx="3849956" cy="3463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993049E-1244-4090-8F15-3978D3415871}"/>
              </a:ext>
            </a:extLst>
          </p:cNvPr>
          <p:cNvSpPr/>
          <p:nvPr/>
        </p:nvSpPr>
        <p:spPr>
          <a:xfrm>
            <a:off x="520245" y="2200866"/>
            <a:ext cx="3873471" cy="9080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721C7FB-02C4-42B5-BED4-90522FCF88C0}"/>
              </a:ext>
            </a:extLst>
          </p:cNvPr>
          <p:cNvSpPr/>
          <p:nvPr/>
        </p:nvSpPr>
        <p:spPr>
          <a:xfrm>
            <a:off x="4846303" y="2200866"/>
            <a:ext cx="3849956" cy="96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94088AD-F23F-4281-AD59-E444D70C0B0B}"/>
              </a:ext>
            </a:extLst>
          </p:cNvPr>
          <p:cNvSpPr/>
          <p:nvPr/>
        </p:nvSpPr>
        <p:spPr>
          <a:xfrm>
            <a:off x="4846303" y="3846416"/>
            <a:ext cx="3849956" cy="96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313B317-E652-45FA-A76F-B1866424352C}"/>
              </a:ext>
            </a:extLst>
          </p:cNvPr>
          <p:cNvSpPr/>
          <p:nvPr/>
        </p:nvSpPr>
        <p:spPr>
          <a:xfrm>
            <a:off x="520244" y="3872940"/>
            <a:ext cx="3873471" cy="96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438" name="Picture 6">
            <a:extLst>
              <a:ext uri="{FF2B5EF4-FFF2-40B4-BE49-F238E27FC236}">
                <a16:creationId xmlns:a16="http://schemas.microsoft.com/office/drawing/2014/main" id="{3DBA7CAF-313F-4269-859C-3A37074810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531"/>
          <a:stretch/>
        </p:blipFill>
        <p:spPr bwMode="auto">
          <a:xfrm>
            <a:off x="4713871" y="332234"/>
            <a:ext cx="4265525" cy="8301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A6D796C-FCF5-4BDE-BDF6-FA339A556E4C}"/>
              </a:ext>
            </a:extLst>
          </p:cNvPr>
          <p:cNvSpPr/>
          <p:nvPr/>
        </p:nvSpPr>
        <p:spPr>
          <a:xfrm>
            <a:off x="4698124" y="332234"/>
            <a:ext cx="4275608" cy="815496"/>
          </a:xfrm>
          <a:prstGeom prst="rect">
            <a:avLst/>
          </a:prstGeom>
          <a:no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906939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66C6-5F8A-4C35-80EE-C9CE7DCB52F3}"/>
              </a:ext>
            </a:extLst>
          </p:cNvPr>
          <p:cNvSpPr>
            <a:spLocks noGrp="1"/>
          </p:cNvSpPr>
          <p:nvPr>
            <p:ph type="title"/>
          </p:nvPr>
        </p:nvSpPr>
        <p:spPr/>
        <p:txBody>
          <a:bodyPr/>
          <a:lstStyle/>
          <a:p>
            <a:r>
              <a:rPr lang="en-US" dirty="0"/>
              <a:t>Advantages :</a:t>
            </a:r>
            <a:endParaRPr lang="en-IN" dirty="0"/>
          </a:p>
        </p:txBody>
      </p:sp>
      <p:sp>
        <p:nvSpPr>
          <p:cNvPr id="3" name="TextBox 2">
            <a:extLst>
              <a:ext uri="{FF2B5EF4-FFF2-40B4-BE49-F238E27FC236}">
                <a16:creationId xmlns:a16="http://schemas.microsoft.com/office/drawing/2014/main" id="{30D26697-4A39-409C-AC35-3394F36459EF}"/>
              </a:ext>
            </a:extLst>
          </p:cNvPr>
          <p:cNvSpPr txBox="1"/>
          <p:nvPr/>
        </p:nvSpPr>
        <p:spPr>
          <a:xfrm>
            <a:off x="662152" y="1721608"/>
            <a:ext cx="3739580" cy="1754326"/>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rPr>
              <a:t>Flexibility</a:t>
            </a:r>
          </a:p>
          <a:p>
            <a:pPr marL="285750" indent="-285750">
              <a:buClr>
                <a:schemeClr val="bg1"/>
              </a:buClr>
              <a:buFont typeface="Arial" panose="020B0604020202020204" pitchFamily="34" charset="0"/>
              <a:buChar char="•"/>
            </a:pPr>
            <a:r>
              <a:rPr lang="en-US" sz="1800" dirty="0">
                <a:solidFill>
                  <a:schemeClr val="bg1"/>
                </a:solidFill>
              </a:rPr>
              <a:t>Wide range of workspace</a:t>
            </a:r>
          </a:p>
          <a:p>
            <a:pPr marL="285750" indent="-285750">
              <a:buClr>
                <a:schemeClr val="bg1"/>
              </a:buClr>
              <a:buFont typeface="Arial" panose="020B0604020202020204" pitchFamily="34" charset="0"/>
              <a:buChar char="•"/>
            </a:pPr>
            <a:r>
              <a:rPr lang="en-US" sz="1800" dirty="0">
                <a:solidFill>
                  <a:schemeClr val="bg1"/>
                </a:solidFill>
              </a:rPr>
              <a:t>Reduce man power </a:t>
            </a:r>
          </a:p>
          <a:p>
            <a:pPr>
              <a:buClr>
                <a:schemeClr val="bg1"/>
              </a:buClr>
            </a:pPr>
            <a:endParaRPr lang="en-US" sz="1800" dirty="0">
              <a:solidFill>
                <a:schemeClr val="bg1"/>
              </a:solidFill>
            </a:endParaRPr>
          </a:p>
          <a:p>
            <a:pPr marL="285750" lvl="2" indent="-285750">
              <a:buClr>
                <a:schemeClr val="bg1"/>
              </a:buClr>
              <a:buFont typeface="Wingdings" panose="05000000000000000000" pitchFamily="2" charset="2"/>
              <a:buChar char="q"/>
            </a:pPr>
            <a:r>
              <a:rPr lang="en-US" sz="1800" dirty="0">
                <a:solidFill>
                  <a:schemeClr val="bg1"/>
                </a:solidFill>
              </a:rPr>
              <a:t>High quality and precision </a:t>
            </a:r>
          </a:p>
          <a:p>
            <a:pPr marL="285750" indent="-285750">
              <a:buClr>
                <a:schemeClr val="bg1"/>
              </a:buClr>
              <a:buFont typeface="Wingdings" panose="05000000000000000000" pitchFamily="2" charset="2"/>
              <a:buChar char="q"/>
            </a:pPr>
            <a:r>
              <a:rPr lang="en-US" sz="1800" dirty="0">
                <a:solidFill>
                  <a:schemeClr val="bg1"/>
                </a:solidFill>
              </a:rPr>
              <a:t>Safety measurements</a:t>
            </a:r>
            <a:endParaRPr lang="en-IN" sz="1800" dirty="0">
              <a:solidFill>
                <a:schemeClr val="bg1"/>
              </a:solidFill>
            </a:endParaRPr>
          </a:p>
        </p:txBody>
      </p:sp>
      <p:pic>
        <p:nvPicPr>
          <p:cNvPr id="4" name="Picture 2">
            <a:extLst>
              <a:ext uri="{FF2B5EF4-FFF2-40B4-BE49-F238E27FC236}">
                <a16:creationId xmlns:a16="http://schemas.microsoft.com/office/drawing/2014/main" id="{A902F7C9-3AFB-46B0-85AD-856FF87D6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615" y="1557632"/>
            <a:ext cx="3664233" cy="229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88453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B02DABD-D14F-44A8-AE48-D019F4803E7A}"/>
              </a:ext>
            </a:extLst>
          </p:cNvPr>
          <p:cNvGraphicFramePr/>
          <p:nvPr>
            <p:extLst>
              <p:ext uri="{D42A27DB-BD31-4B8C-83A1-F6EECF244321}">
                <p14:modId xmlns:p14="http://schemas.microsoft.com/office/powerpoint/2010/main" val="399472516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Robot">
            <a:extLst>
              <a:ext uri="{FF2B5EF4-FFF2-40B4-BE49-F238E27FC236}">
                <a16:creationId xmlns:a16="http://schemas.microsoft.com/office/drawing/2014/main" id="{3457F06A-6A3D-4BCC-BA5C-47E58B3368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08141" y="3410342"/>
            <a:ext cx="914400" cy="914400"/>
          </a:xfrm>
          <a:prstGeom prst="rect">
            <a:avLst/>
          </a:prstGeom>
        </p:spPr>
      </p:pic>
      <p:pic>
        <p:nvPicPr>
          <p:cNvPr id="7" name="Graphic 6" descr="Robot">
            <a:extLst>
              <a:ext uri="{FF2B5EF4-FFF2-40B4-BE49-F238E27FC236}">
                <a16:creationId xmlns:a16="http://schemas.microsoft.com/office/drawing/2014/main" id="{FFF94D69-C86A-4576-BE58-9661216080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2843" y="2114550"/>
            <a:ext cx="914400" cy="914400"/>
          </a:xfrm>
          <a:prstGeom prst="rect">
            <a:avLst/>
          </a:prstGeom>
        </p:spPr>
      </p:pic>
      <p:pic>
        <p:nvPicPr>
          <p:cNvPr id="8" name="Graphic 7" descr="Robot">
            <a:extLst>
              <a:ext uri="{FF2B5EF4-FFF2-40B4-BE49-F238E27FC236}">
                <a16:creationId xmlns:a16="http://schemas.microsoft.com/office/drawing/2014/main" id="{AB015255-559F-4436-B3F0-6AE3C21B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08141" y="818758"/>
            <a:ext cx="914400" cy="914400"/>
          </a:xfrm>
          <a:prstGeom prst="rect">
            <a:avLst/>
          </a:prstGeom>
        </p:spPr>
      </p:pic>
      <p:sp>
        <p:nvSpPr>
          <p:cNvPr id="9" name="TextBox 8">
            <a:extLst>
              <a:ext uri="{FF2B5EF4-FFF2-40B4-BE49-F238E27FC236}">
                <a16:creationId xmlns:a16="http://schemas.microsoft.com/office/drawing/2014/main" id="{4AAB448D-D512-4F19-B3CE-F3BC2232F78D}"/>
              </a:ext>
            </a:extLst>
          </p:cNvPr>
          <p:cNvSpPr txBox="1"/>
          <p:nvPr/>
        </p:nvSpPr>
        <p:spPr>
          <a:xfrm>
            <a:off x="1331740" y="1149348"/>
            <a:ext cx="314180" cy="30469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1600" b="1" dirty="0">
                <a:solidFill>
                  <a:schemeClr val="bg2"/>
                </a:solidFill>
              </a:rPr>
              <a:t>APPLICATION</a:t>
            </a:r>
          </a:p>
          <a:p>
            <a:pPr algn="ctr"/>
            <a:r>
              <a:rPr lang="en-IN" sz="1600" b="1" dirty="0">
                <a:solidFill>
                  <a:schemeClr val="bg2"/>
                </a:solidFill>
              </a:rPr>
              <a:t>S</a:t>
            </a:r>
          </a:p>
        </p:txBody>
      </p:sp>
      <p:grpSp>
        <p:nvGrpSpPr>
          <p:cNvPr id="10" name="Group 9">
            <a:extLst>
              <a:ext uri="{FF2B5EF4-FFF2-40B4-BE49-F238E27FC236}">
                <a16:creationId xmlns:a16="http://schemas.microsoft.com/office/drawing/2014/main" id="{4D614E08-AC86-4C3F-8165-FC56DEBCB593}"/>
              </a:ext>
            </a:extLst>
          </p:cNvPr>
          <p:cNvGrpSpPr/>
          <p:nvPr/>
        </p:nvGrpSpPr>
        <p:grpSpPr>
          <a:xfrm>
            <a:off x="5670051" y="552483"/>
            <a:ext cx="1310630" cy="1506471"/>
            <a:chOff x="2728025" y="71"/>
            <a:chExt cx="1310630" cy="1506471"/>
          </a:xfrm>
        </p:grpSpPr>
        <p:sp>
          <p:nvSpPr>
            <p:cNvPr id="11" name="Hexagon 10">
              <a:extLst>
                <a:ext uri="{FF2B5EF4-FFF2-40B4-BE49-F238E27FC236}">
                  <a16:creationId xmlns:a16="http://schemas.microsoft.com/office/drawing/2014/main" id="{19B06FDC-C08A-4C3B-95D3-4AB86FAD64F7}"/>
                </a:ext>
              </a:extLst>
            </p:cNvPr>
            <p:cNvSpPr/>
            <p:nvPr/>
          </p:nvSpPr>
          <p:spPr>
            <a:xfrm rot="5400000">
              <a:off x="2630104" y="97992"/>
              <a:ext cx="1506471" cy="1310630"/>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Hexagon 4">
              <a:extLst>
                <a:ext uri="{FF2B5EF4-FFF2-40B4-BE49-F238E27FC236}">
                  <a16:creationId xmlns:a16="http://schemas.microsoft.com/office/drawing/2014/main" id="{2932D634-B481-424D-BB1B-28D982DC2A2D}"/>
                </a:ext>
              </a:extLst>
            </p:cNvPr>
            <p:cNvSpPr txBox="1"/>
            <p:nvPr/>
          </p:nvSpPr>
          <p:spPr>
            <a:xfrm>
              <a:off x="2849944" y="234829"/>
              <a:ext cx="1040862" cy="103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100" b="1" kern="1200" dirty="0">
                  <a:solidFill>
                    <a:schemeClr val="accent2"/>
                  </a:solidFill>
                  <a:latin typeface="Arial"/>
                  <a:ea typeface="+mn-ea"/>
                  <a:cs typeface="+mn-cs"/>
                </a:rPr>
                <a:t>ARC WELDING</a:t>
              </a:r>
              <a:endParaRPr lang="en-IN" sz="1100" b="1" kern="1200" dirty="0">
                <a:solidFill>
                  <a:schemeClr val="accent2"/>
                </a:solidFill>
              </a:endParaRPr>
            </a:p>
          </p:txBody>
        </p:sp>
      </p:grpSp>
      <p:grpSp>
        <p:nvGrpSpPr>
          <p:cNvPr id="13" name="Group 12">
            <a:extLst>
              <a:ext uri="{FF2B5EF4-FFF2-40B4-BE49-F238E27FC236}">
                <a16:creationId xmlns:a16="http://schemas.microsoft.com/office/drawing/2014/main" id="{057DCD87-5ADA-4258-804D-237BDDE3E7D0}"/>
              </a:ext>
            </a:extLst>
          </p:cNvPr>
          <p:cNvGrpSpPr/>
          <p:nvPr/>
        </p:nvGrpSpPr>
        <p:grpSpPr>
          <a:xfrm>
            <a:off x="5670051" y="3084545"/>
            <a:ext cx="1310630" cy="1506471"/>
            <a:chOff x="2728025" y="71"/>
            <a:chExt cx="1310630" cy="1506471"/>
          </a:xfrm>
        </p:grpSpPr>
        <p:sp>
          <p:nvSpPr>
            <p:cNvPr id="14" name="Hexagon 13">
              <a:extLst>
                <a:ext uri="{FF2B5EF4-FFF2-40B4-BE49-F238E27FC236}">
                  <a16:creationId xmlns:a16="http://schemas.microsoft.com/office/drawing/2014/main" id="{8B680325-1C39-496D-830C-0E877332F894}"/>
                </a:ext>
              </a:extLst>
            </p:cNvPr>
            <p:cNvSpPr/>
            <p:nvPr/>
          </p:nvSpPr>
          <p:spPr>
            <a:xfrm rot="5400000">
              <a:off x="2630104" y="97992"/>
              <a:ext cx="1506471" cy="1310630"/>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Hexagon 4">
              <a:extLst>
                <a:ext uri="{FF2B5EF4-FFF2-40B4-BE49-F238E27FC236}">
                  <a16:creationId xmlns:a16="http://schemas.microsoft.com/office/drawing/2014/main" id="{542D6459-0415-4518-A583-5B84A7AE12F9}"/>
                </a:ext>
              </a:extLst>
            </p:cNvPr>
            <p:cNvSpPr txBox="1"/>
            <p:nvPr/>
          </p:nvSpPr>
          <p:spPr>
            <a:xfrm>
              <a:off x="2765835" y="234830"/>
              <a:ext cx="1235867" cy="103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100" b="1" kern="1200" dirty="0">
                  <a:solidFill>
                    <a:schemeClr val="accent2"/>
                  </a:solidFill>
                </a:rPr>
                <a:t>DEBURRING</a:t>
              </a:r>
            </a:p>
          </p:txBody>
        </p:sp>
      </p:grpSp>
    </p:spTree>
    <p:extLst>
      <p:ext uri="{BB962C8B-B14F-4D97-AF65-F5344CB8AC3E}">
        <p14:creationId xmlns:p14="http://schemas.microsoft.com/office/powerpoint/2010/main" val="42831011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4838255" y="2581163"/>
            <a:ext cx="369960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IN" dirty="0">
                <a:solidFill>
                  <a:schemeClr val="lt1"/>
                </a:solidFill>
              </a:rPr>
            </a:br>
            <a:br>
              <a:rPr lang="en-IN" dirty="0">
                <a:solidFill>
                  <a:schemeClr val="lt1"/>
                </a:solidFill>
              </a:rPr>
            </a:br>
            <a:br>
              <a:rPr lang="en-IN" dirty="0">
                <a:solidFill>
                  <a:schemeClr val="lt1"/>
                </a:solidFill>
              </a:rPr>
            </a:br>
            <a:r>
              <a:rPr lang="en-IN" dirty="0">
                <a:solidFill>
                  <a:schemeClr val="lt1"/>
                </a:solidFill>
              </a:rPr>
              <a:t>ABB-IRB 2400</a:t>
            </a:r>
            <a:endParaRPr dirty="0">
              <a:solidFill>
                <a:schemeClr val="lt1"/>
              </a:solidFill>
            </a:endParaRPr>
          </a:p>
        </p:txBody>
      </p:sp>
      <p:sp>
        <p:nvSpPr>
          <p:cNvPr id="168" name="Google Shape;168;p42"/>
          <p:cNvSpPr txBox="1">
            <a:spLocks noGrp="1"/>
          </p:cNvSpPr>
          <p:nvPr>
            <p:ph type="subTitle" idx="1"/>
          </p:nvPr>
        </p:nvSpPr>
        <p:spPr>
          <a:xfrm>
            <a:off x="4757405" y="3077558"/>
            <a:ext cx="3861300" cy="7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INDUSTRIAL ROBOT</a:t>
            </a:r>
            <a:endParaRPr dirty="0">
              <a:solidFill>
                <a:schemeClr val="lt1"/>
              </a:solidFill>
            </a:endParaRPr>
          </a:p>
        </p:txBody>
      </p:sp>
      <p:grpSp>
        <p:nvGrpSpPr>
          <p:cNvPr id="6" name="Google Shape;168;p26">
            <a:extLst>
              <a:ext uri="{FF2B5EF4-FFF2-40B4-BE49-F238E27FC236}">
                <a16:creationId xmlns:a16="http://schemas.microsoft.com/office/drawing/2014/main" id="{76DEE9A2-D457-45BD-8F36-BD08F59B4698}"/>
              </a:ext>
            </a:extLst>
          </p:cNvPr>
          <p:cNvGrpSpPr/>
          <p:nvPr/>
        </p:nvGrpSpPr>
        <p:grpSpPr>
          <a:xfrm>
            <a:off x="428927" y="1068077"/>
            <a:ext cx="4435525" cy="3831262"/>
            <a:chOff x="4027772" y="543484"/>
            <a:chExt cx="4701638" cy="4061121"/>
          </a:xfrm>
        </p:grpSpPr>
        <p:sp>
          <p:nvSpPr>
            <p:cNvPr id="7" name="Google Shape;169;p26">
              <a:extLst>
                <a:ext uri="{FF2B5EF4-FFF2-40B4-BE49-F238E27FC236}">
                  <a16:creationId xmlns:a16="http://schemas.microsoft.com/office/drawing/2014/main" id="{9FE90646-7F2C-4055-82FC-FD469A622B4A}"/>
                </a:ext>
              </a:extLst>
            </p:cNvPr>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70;p26">
              <a:extLst>
                <a:ext uri="{FF2B5EF4-FFF2-40B4-BE49-F238E27FC236}">
                  <a16:creationId xmlns:a16="http://schemas.microsoft.com/office/drawing/2014/main" id="{CABBACCC-CEE2-449F-A050-7674B43759BF}"/>
                </a:ext>
              </a:extLst>
            </p:cNvPr>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71;p26">
              <a:extLst>
                <a:ext uri="{FF2B5EF4-FFF2-40B4-BE49-F238E27FC236}">
                  <a16:creationId xmlns:a16="http://schemas.microsoft.com/office/drawing/2014/main" id="{EDCA5861-1A31-4B9B-B9FD-E09F786940C5}"/>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72;p26">
              <a:extLst>
                <a:ext uri="{FF2B5EF4-FFF2-40B4-BE49-F238E27FC236}">
                  <a16:creationId xmlns:a16="http://schemas.microsoft.com/office/drawing/2014/main" id="{29A1748C-E263-4A34-84D7-F2B60BB4FCA7}"/>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73;p26">
              <a:extLst>
                <a:ext uri="{FF2B5EF4-FFF2-40B4-BE49-F238E27FC236}">
                  <a16:creationId xmlns:a16="http://schemas.microsoft.com/office/drawing/2014/main" id="{7D2E22D5-B18E-4C01-867E-D3F55E8F54E2}"/>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74;p26">
              <a:extLst>
                <a:ext uri="{FF2B5EF4-FFF2-40B4-BE49-F238E27FC236}">
                  <a16:creationId xmlns:a16="http://schemas.microsoft.com/office/drawing/2014/main" id="{B5997C65-FFF5-4D3B-8475-BD24B224B454}"/>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75;p26">
              <a:extLst>
                <a:ext uri="{FF2B5EF4-FFF2-40B4-BE49-F238E27FC236}">
                  <a16:creationId xmlns:a16="http://schemas.microsoft.com/office/drawing/2014/main" id="{0EF98C87-1E2E-4D55-A830-38EA1AEB48C8}"/>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76;p26">
              <a:extLst>
                <a:ext uri="{FF2B5EF4-FFF2-40B4-BE49-F238E27FC236}">
                  <a16:creationId xmlns:a16="http://schemas.microsoft.com/office/drawing/2014/main" id="{BB06BF61-4956-46D2-BE53-0DCA896661EC}"/>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77;p26">
              <a:extLst>
                <a:ext uri="{FF2B5EF4-FFF2-40B4-BE49-F238E27FC236}">
                  <a16:creationId xmlns:a16="http://schemas.microsoft.com/office/drawing/2014/main" id="{82119336-2E67-4C5F-B724-1B611E10F94B}"/>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78;p26">
              <a:extLst>
                <a:ext uri="{FF2B5EF4-FFF2-40B4-BE49-F238E27FC236}">
                  <a16:creationId xmlns:a16="http://schemas.microsoft.com/office/drawing/2014/main" id="{3B4997B0-BE2B-4153-A789-728F163AF5E8}"/>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79;p26">
              <a:extLst>
                <a:ext uri="{FF2B5EF4-FFF2-40B4-BE49-F238E27FC236}">
                  <a16:creationId xmlns:a16="http://schemas.microsoft.com/office/drawing/2014/main" id="{CD0071C4-114D-42DB-87C9-AA8EE2E6B71A}"/>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80;p26">
              <a:extLst>
                <a:ext uri="{FF2B5EF4-FFF2-40B4-BE49-F238E27FC236}">
                  <a16:creationId xmlns:a16="http://schemas.microsoft.com/office/drawing/2014/main" id="{99011500-EBC5-4C79-B9BD-FBE0934BD443}"/>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81;p26">
              <a:extLst>
                <a:ext uri="{FF2B5EF4-FFF2-40B4-BE49-F238E27FC236}">
                  <a16:creationId xmlns:a16="http://schemas.microsoft.com/office/drawing/2014/main" id="{81ACC7EC-DACD-4561-AA8F-30C666D3BBB4}"/>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82;p26">
              <a:extLst>
                <a:ext uri="{FF2B5EF4-FFF2-40B4-BE49-F238E27FC236}">
                  <a16:creationId xmlns:a16="http://schemas.microsoft.com/office/drawing/2014/main" id="{940E2124-CDCD-4199-8386-356F706874E7}"/>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83;p26">
              <a:extLst>
                <a:ext uri="{FF2B5EF4-FFF2-40B4-BE49-F238E27FC236}">
                  <a16:creationId xmlns:a16="http://schemas.microsoft.com/office/drawing/2014/main" id="{128ED44D-3732-41DB-B184-1395626146BE}"/>
                </a:ext>
              </a:extLst>
            </p:cNvPr>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84;p26">
              <a:extLst>
                <a:ext uri="{FF2B5EF4-FFF2-40B4-BE49-F238E27FC236}">
                  <a16:creationId xmlns:a16="http://schemas.microsoft.com/office/drawing/2014/main" id="{A6BB1895-A1C4-499B-AC54-D70D06117634}"/>
                </a:ext>
              </a:extLst>
            </p:cNvPr>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85;p26">
              <a:extLst>
                <a:ext uri="{FF2B5EF4-FFF2-40B4-BE49-F238E27FC236}">
                  <a16:creationId xmlns:a16="http://schemas.microsoft.com/office/drawing/2014/main" id="{15FA5B12-9AFE-4BED-9F66-B572C4EACFD4}"/>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86;p26">
              <a:extLst>
                <a:ext uri="{FF2B5EF4-FFF2-40B4-BE49-F238E27FC236}">
                  <a16:creationId xmlns:a16="http://schemas.microsoft.com/office/drawing/2014/main" id="{87DE4C1A-79A3-4921-861B-E93BE87D2C2F}"/>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87;p26">
              <a:extLst>
                <a:ext uri="{FF2B5EF4-FFF2-40B4-BE49-F238E27FC236}">
                  <a16:creationId xmlns:a16="http://schemas.microsoft.com/office/drawing/2014/main" id="{CF3406B5-0640-4DCD-821D-0AF5294AE826}"/>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88;p26">
              <a:extLst>
                <a:ext uri="{FF2B5EF4-FFF2-40B4-BE49-F238E27FC236}">
                  <a16:creationId xmlns:a16="http://schemas.microsoft.com/office/drawing/2014/main" id="{C9F1E717-B762-450A-A2DB-4F55678315CC}"/>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89;p26">
              <a:extLst>
                <a:ext uri="{FF2B5EF4-FFF2-40B4-BE49-F238E27FC236}">
                  <a16:creationId xmlns:a16="http://schemas.microsoft.com/office/drawing/2014/main" id="{71062870-C471-4F6F-993D-B6083DFF7D22}"/>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90;p26">
              <a:extLst>
                <a:ext uri="{FF2B5EF4-FFF2-40B4-BE49-F238E27FC236}">
                  <a16:creationId xmlns:a16="http://schemas.microsoft.com/office/drawing/2014/main" id="{5C6A279E-8199-4D7E-930E-BDCB1E5CCACC}"/>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91;p26">
              <a:extLst>
                <a:ext uri="{FF2B5EF4-FFF2-40B4-BE49-F238E27FC236}">
                  <a16:creationId xmlns:a16="http://schemas.microsoft.com/office/drawing/2014/main" id="{C10A2F5B-EA14-4E67-97A4-DCDE18AE2EBD}"/>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92;p26">
              <a:extLst>
                <a:ext uri="{FF2B5EF4-FFF2-40B4-BE49-F238E27FC236}">
                  <a16:creationId xmlns:a16="http://schemas.microsoft.com/office/drawing/2014/main" id="{EE6CCCBF-3E8F-4EE8-92FE-9291F451FEBA}"/>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93;p26">
              <a:extLst>
                <a:ext uri="{FF2B5EF4-FFF2-40B4-BE49-F238E27FC236}">
                  <a16:creationId xmlns:a16="http://schemas.microsoft.com/office/drawing/2014/main" id="{B4E8CA61-6D5B-496E-B01A-E8975B517E70}"/>
                </a:ext>
              </a:extLst>
            </p:cNvPr>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94;p26">
              <a:extLst>
                <a:ext uri="{FF2B5EF4-FFF2-40B4-BE49-F238E27FC236}">
                  <a16:creationId xmlns:a16="http://schemas.microsoft.com/office/drawing/2014/main" id="{070536EF-20C7-4E7A-A5F5-36C779D56ABD}"/>
                </a:ext>
              </a:extLst>
            </p:cNvPr>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95;p26">
              <a:extLst>
                <a:ext uri="{FF2B5EF4-FFF2-40B4-BE49-F238E27FC236}">
                  <a16:creationId xmlns:a16="http://schemas.microsoft.com/office/drawing/2014/main" id="{E1557301-0D53-4E97-973F-7B3042A0E2A3}"/>
                </a:ext>
              </a:extLst>
            </p:cNvPr>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96;p26">
              <a:extLst>
                <a:ext uri="{FF2B5EF4-FFF2-40B4-BE49-F238E27FC236}">
                  <a16:creationId xmlns:a16="http://schemas.microsoft.com/office/drawing/2014/main" id="{5D6FBC75-65D9-4F90-BA39-350488FC48BF}"/>
                </a:ext>
              </a:extLst>
            </p:cNvPr>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97;p26">
              <a:extLst>
                <a:ext uri="{FF2B5EF4-FFF2-40B4-BE49-F238E27FC236}">
                  <a16:creationId xmlns:a16="http://schemas.microsoft.com/office/drawing/2014/main" id="{74E0E1E7-D4D2-4EC3-BB47-BDDE702C0C08}"/>
                </a:ext>
              </a:extLst>
            </p:cNvPr>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98;p26">
              <a:extLst>
                <a:ext uri="{FF2B5EF4-FFF2-40B4-BE49-F238E27FC236}">
                  <a16:creationId xmlns:a16="http://schemas.microsoft.com/office/drawing/2014/main" id="{8959FD6D-EB35-466C-9B78-F1C3F76A8FF9}"/>
                </a:ext>
              </a:extLst>
            </p:cNvPr>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99;p26">
              <a:extLst>
                <a:ext uri="{FF2B5EF4-FFF2-40B4-BE49-F238E27FC236}">
                  <a16:creationId xmlns:a16="http://schemas.microsoft.com/office/drawing/2014/main" id="{624B4AB0-4535-4B17-B7A4-AE48F80233FB}"/>
                </a:ext>
              </a:extLst>
            </p:cNvPr>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200;p26">
              <a:extLst>
                <a:ext uri="{FF2B5EF4-FFF2-40B4-BE49-F238E27FC236}">
                  <a16:creationId xmlns:a16="http://schemas.microsoft.com/office/drawing/2014/main" id="{70062657-B296-4AB0-B814-F4E65C339050}"/>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201;p26">
              <a:extLst>
                <a:ext uri="{FF2B5EF4-FFF2-40B4-BE49-F238E27FC236}">
                  <a16:creationId xmlns:a16="http://schemas.microsoft.com/office/drawing/2014/main" id="{21AFC3E7-7467-435A-92CF-7EA571E39F8B}"/>
                </a:ext>
              </a:extLst>
            </p:cNvPr>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202;p26">
              <a:extLst>
                <a:ext uri="{FF2B5EF4-FFF2-40B4-BE49-F238E27FC236}">
                  <a16:creationId xmlns:a16="http://schemas.microsoft.com/office/drawing/2014/main" id="{AE1E21AC-2BF8-4CB4-B9FB-15F86B56C533}"/>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03;p26">
              <a:extLst>
                <a:ext uri="{FF2B5EF4-FFF2-40B4-BE49-F238E27FC236}">
                  <a16:creationId xmlns:a16="http://schemas.microsoft.com/office/drawing/2014/main" id="{5ABDAFB4-6933-4E21-AA34-AE45BDC060DC}"/>
                </a:ext>
              </a:extLst>
            </p:cNvPr>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204;p26">
              <a:extLst>
                <a:ext uri="{FF2B5EF4-FFF2-40B4-BE49-F238E27FC236}">
                  <a16:creationId xmlns:a16="http://schemas.microsoft.com/office/drawing/2014/main" id="{6E511359-B344-4DA3-B4AD-0DDE1DF59FE1}"/>
                </a:ext>
              </a:extLst>
            </p:cNvPr>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205;p26">
              <a:extLst>
                <a:ext uri="{FF2B5EF4-FFF2-40B4-BE49-F238E27FC236}">
                  <a16:creationId xmlns:a16="http://schemas.microsoft.com/office/drawing/2014/main" id="{F1D02EB9-A723-462B-A84F-1517CBD91446}"/>
                </a:ext>
              </a:extLst>
            </p:cNvPr>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206;p26">
              <a:extLst>
                <a:ext uri="{FF2B5EF4-FFF2-40B4-BE49-F238E27FC236}">
                  <a16:creationId xmlns:a16="http://schemas.microsoft.com/office/drawing/2014/main" id="{A1DF77CE-D5D3-48C9-A51E-DA67343BA82C}"/>
                </a:ext>
              </a:extLst>
            </p:cNvPr>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207;p26">
              <a:extLst>
                <a:ext uri="{FF2B5EF4-FFF2-40B4-BE49-F238E27FC236}">
                  <a16:creationId xmlns:a16="http://schemas.microsoft.com/office/drawing/2014/main" id="{D554D84F-82A2-429E-B973-17FE4D2AB20E}"/>
                </a:ext>
              </a:extLst>
            </p:cNvPr>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08;p26">
              <a:extLst>
                <a:ext uri="{FF2B5EF4-FFF2-40B4-BE49-F238E27FC236}">
                  <a16:creationId xmlns:a16="http://schemas.microsoft.com/office/drawing/2014/main" id="{71D8172F-C02D-4D7F-BC95-CBE1B457954D}"/>
                </a:ext>
              </a:extLst>
            </p:cNvPr>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09;p26">
              <a:extLst>
                <a:ext uri="{FF2B5EF4-FFF2-40B4-BE49-F238E27FC236}">
                  <a16:creationId xmlns:a16="http://schemas.microsoft.com/office/drawing/2014/main" id="{EDCC57AF-4945-4478-A747-94A3739F94D8}"/>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210;p26">
              <a:extLst>
                <a:ext uri="{FF2B5EF4-FFF2-40B4-BE49-F238E27FC236}">
                  <a16:creationId xmlns:a16="http://schemas.microsoft.com/office/drawing/2014/main" id="{99D166DE-CE9B-42A6-88B5-6FC84CA45728}"/>
                </a:ext>
              </a:extLst>
            </p:cNvPr>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211;p26">
              <a:extLst>
                <a:ext uri="{FF2B5EF4-FFF2-40B4-BE49-F238E27FC236}">
                  <a16:creationId xmlns:a16="http://schemas.microsoft.com/office/drawing/2014/main" id="{D3323ED7-8B80-4951-95FD-0BE28274A370}"/>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12;p26">
              <a:extLst>
                <a:ext uri="{FF2B5EF4-FFF2-40B4-BE49-F238E27FC236}">
                  <a16:creationId xmlns:a16="http://schemas.microsoft.com/office/drawing/2014/main" id="{9DE6A5CC-1402-4FBB-B6B4-10EDDC6A0FF0}"/>
                </a:ext>
              </a:extLst>
            </p:cNvPr>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213;p26">
              <a:extLst>
                <a:ext uri="{FF2B5EF4-FFF2-40B4-BE49-F238E27FC236}">
                  <a16:creationId xmlns:a16="http://schemas.microsoft.com/office/drawing/2014/main" id="{6359CB45-7034-4563-8C09-3D849F11E06B}"/>
                </a:ext>
              </a:extLst>
            </p:cNvPr>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14;p26">
              <a:extLst>
                <a:ext uri="{FF2B5EF4-FFF2-40B4-BE49-F238E27FC236}">
                  <a16:creationId xmlns:a16="http://schemas.microsoft.com/office/drawing/2014/main" id="{BBC05DF8-75B8-494A-8D18-91A453A2D05B}"/>
                </a:ext>
              </a:extLst>
            </p:cNvPr>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215;p26">
              <a:extLst>
                <a:ext uri="{FF2B5EF4-FFF2-40B4-BE49-F238E27FC236}">
                  <a16:creationId xmlns:a16="http://schemas.microsoft.com/office/drawing/2014/main" id="{EE80B984-6B39-47CC-B018-3CB04DA9C163}"/>
                </a:ext>
              </a:extLst>
            </p:cNvPr>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216;p26">
              <a:extLst>
                <a:ext uri="{FF2B5EF4-FFF2-40B4-BE49-F238E27FC236}">
                  <a16:creationId xmlns:a16="http://schemas.microsoft.com/office/drawing/2014/main" id="{18A36116-7681-478C-ADE1-C7D99D655E79}"/>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17;p26">
              <a:extLst>
                <a:ext uri="{FF2B5EF4-FFF2-40B4-BE49-F238E27FC236}">
                  <a16:creationId xmlns:a16="http://schemas.microsoft.com/office/drawing/2014/main" id="{88ED2EC5-7245-4B2F-9FD8-3DC89A337C08}"/>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218;p26">
              <a:extLst>
                <a:ext uri="{FF2B5EF4-FFF2-40B4-BE49-F238E27FC236}">
                  <a16:creationId xmlns:a16="http://schemas.microsoft.com/office/drawing/2014/main" id="{9720CC85-7773-45D3-8064-0E6648AF7608}"/>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219;p26">
              <a:extLst>
                <a:ext uri="{FF2B5EF4-FFF2-40B4-BE49-F238E27FC236}">
                  <a16:creationId xmlns:a16="http://schemas.microsoft.com/office/drawing/2014/main" id="{385350CA-76B8-40D6-9066-13CAC94A184F}"/>
                </a:ext>
              </a:extLst>
            </p:cNvPr>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220;p26">
              <a:extLst>
                <a:ext uri="{FF2B5EF4-FFF2-40B4-BE49-F238E27FC236}">
                  <a16:creationId xmlns:a16="http://schemas.microsoft.com/office/drawing/2014/main" id="{5E9924AC-947B-4E9D-A890-555C6EF2811B}"/>
                </a:ext>
              </a:extLst>
            </p:cNvPr>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21;p26">
              <a:extLst>
                <a:ext uri="{FF2B5EF4-FFF2-40B4-BE49-F238E27FC236}">
                  <a16:creationId xmlns:a16="http://schemas.microsoft.com/office/drawing/2014/main" id="{82857F6B-8BDD-49C9-ABF6-BB17F39CFF72}"/>
                </a:ext>
              </a:extLst>
            </p:cNvPr>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B078-BABB-4708-BE84-9E538D903E38}"/>
              </a:ext>
            </a:extLst>
          </p:cNvPr>
          <p:cNvSpPr>
            <a:spLocks noGrp="1"/>
          </p:cNvSpPr>
          <p:nvPr>
            <p:ph type="title"/>
          </p:nvPr>
        </p:nvSpPr>
        <p:spPr>
          <a:xfrm>
            <a:off x="6094973" y="700072"/>
            <a:ext cx="2622823" cy="454551"/>
          </a:xfrm>
        </p:spPr>
        <p:txBody>
          <a:bodyPr/>
          <a:lstStyle/>
          <a:p>
            <a:r>
              <a:rPr lang="en-IN" dirty="0"/>
              <a:t>DESCRIPTION </a:t>
            </a:r>
          </a:p>
        </p:txBody>
      </p:sp>
      <p:graphicFrame>
        <p:nvGraphicFramePr>
          <p:cNvPr id="3" name="Table 3">
            <a:extLst>
              <a:ext uri="{FF2B5EF4-FFF2-40B4-BE49-F238E27FC236}">
                <a16:creationId xmlns:a16="http://schemas.microsoft.com/office/drawing/2014/main" id="{5F037ECA-098D-4290-B2D3-140F02D383A2}"/>
              </a:ext>
            </a:extLst>
          </p:cNvPr>
          <p:cNvGraphicFramePr>
            <a:graphicFrameLocks noGrp="1"/>
          </p:cNvGraphicFramePr>
          <p:nvPr>
            <p:extLst>
              <p:ext uri="{D42A27DB-BD31-4B8C-83A1-F6EECF244321}">
                <p14:modId xmlns:p14="http://schemas.microsoft.com/office/powerpoint/2010/main" val="20208977"/>
              </p:ext>
            </p:extLst>
          </p:nvPr>
        </p:nvGraphicFramePr>
        <p:xfrm>
          <a:off x="3949993" y="1379547"/>
          <a:ext cx="4622825" cy="2799080"/>
        </p:xfrm>
        <a:graphic>
          <a:graphicData uri="http://schemas.openxmlformats.org/drawingml/2006/table">
            <a:tbl>
              <a:tblPr firstRow="1" bandRow="1">
                <a:tableStyleId>{BC89EF96-8CEA-46FF-86C4-4CE0E7609802}</a:tableStyleId>
              </a:tblPr>
              <a:tblGrid>
                <a:gridCol w="2336825">
                  <a:extLst>
                    <a:ext uri="{9D8B030D-6E8A-4147-A177-3AD203B41FA5}">
                      <a16:colId xmlns:a16="http://schemas.microsoft.com/office/drawing/2014/main" val="4246822441"/>
                    </a:ext>
                  </a:extLst>
                </a:gridCol>
                <a:gridCol w="2286000">
                  <a:extLst>
                    <a:ext uri="{9D8B030D-6E8A-4147-A177-3AD203B41FA5}">
                      <a16:colId xmlns:a16="http://schemas.microsoft.com/office/drawing/2014/main" val="2103813560"/>
                    </a:ext>
                  </a:extLst>
                </a:gridCol>
              </a:tblGrid>
              <a:tr h="370840">
                <a:tc>
                  <a:txBody>
                    <a:bodyPr/>
                    <a:lstStyle/>
                    <a:p>
                      <a:r>
                        <a:rPr lang="en-IN" b="1" dirty="0">
                          <a:solidFill>
                            <a:schemeClr val="bg2">
                              <a:lumMod val="75000"/>
                            </a:schemeClr>
                          </a:solidFill>
                        </a:rPr>
                        <a:t>DEGREE OF FREEDOM</a:t>
                      </a:r>
                    </a:p>
                  </a:txBody>
                  <a:tcPr/>
                </a:tc>
                <a:tc>
                  <a:txBody>
                    <a:bodyPr/>
                    <a:lstStyle/>
                    <a:p>
                      <a:r>
                        <a:rPr lang="en-IN" b="1" dirty="0">
                          <a:solidFill>
                            <a:schemeClr val="bg2">
                              <a:lumMod val="75000"/>
                            </a:schemeClr>
                          </a:solidFill>
                        </a:rPr>
                        <a:t>6</a:t>
                      </a:r>
                    </a:p>
                  </a:txBody>
                  <a:tcPr/>
                </a:tc>
                <a:extLst>
                  <a:ext uri="{0D108BD9-81ED-4DB2-BD59-A6C34878D82A}">
                    <a16:rowId xmlns:a16="http://schemas.microsoft.com/office/drawing/2014/main" val="4049947886"/>
                  </a:ext>
                </a:extLst>
              </a:tr>
              <a:tr h="370840">
                <a:tc>
                  <a:txBody>
                    <a:bodyPr/>
                    <a:lstStyle/>
                    <a:p>
                      <a:r>
                        <a:rPr lang="en-IN" b="1" dirty="0">
                          <a:solidFill>
                            <a:schemeClr val="bg2">
                              <a:lumMod val="75000"/>
                            </a:schemeClr>
                          </a:solidFill>
                        </a:rPr>
                        <a:t>NUMBER OF AXIS </a:t>
                      </a:r>
                    </a:p>
                  </a:txBody>
                  <a:tcPr/>
                </a:tc>
                <a:tc>
                  <a:txBody>
                    <a:bodyPr/>
                    <a:lstStyle/>
                    <a:p>
                      <a:r>
                        <a:rPr lang="en-IN" b="1" dirty="0">
                          <a:solidFill>
                            <a:schemeClr val="bg2">
                              <a:lumMod val="75000"/>
                            </a:schemeClr>
                          </a:solidFill>
                        </a:rPr>
                        <a:t>6</a:t>
                      </a:r>
                    </a:p>
                  </a:txBody>
                  <a:tcPr/>
                </a:tc>
                <a:extLst>
                  <a:ext uri="{0D108BD9-81ED-4DB2-BD59-A6C34878D82A}">
                    <a16:rowId xmlns:a16="http://schemas.microsoft.com/office/drawing/2014/main" val="2988406570"/>
                  </a:ext>
                </a:extLst>
              </a:tr>
              <a:tr h="370840">
                <a:tc>
                  <a:txBody>
                    <a:bodyPr/>
                    <a:lstStyle/>
                    <a:p>
                      <a:r>
                        <a:rPr lang="en-IN" b="1" dirty="0">
                          <a:solidFill>
                            <a:schemeClr val="bg2">
                              <a:lumMod val="75000"/>
                            </a:schemeClr>
                          </a:solidFill>
                        </a:rPr>
                        <a:t>NUMBER OF JOINTS </a:t>
                      </a:r>
                    </a:p>
                  </a:txBody>
                  <a:tcPr/>
                </a:tc>
                <a:tc>
                  <a:txBody>
                    <a:bodyPr/>
                    <a:lstStyle/>
                    <a:p>
                      <a:r>
                        <a:rPr lang="en-IN" b="1" dirty="0">
                          <a:solidFill>
                            <a:schemeClr val="bg2">
                              <a:lumMod val="75000"/>
                            </a:schemeClr>
                          </a:solidFill>
                        </a:rPr>
                        <a:t>6</a:t>
                      </a:r>
                    </a:p>
                  </a:txBody>
                  <a:tcPr/>
                </a:tc>
                <a:extLst>
                  <a:ext uri="{0D108BD9-81ED-4DB2-BD59-A6C34878D82A}">
                    <a16:rowId xmlns:a16="http://schemas.microsoft.com/office/drawing/2014/main" val="247976052"/>
                  </a:ext>
                </a:extLst>
              </a:tr>
              <a:tr h="370840">
                <a:tc>
                  <a:txBody>
                    <a:bodyPr/>
                    <a:lstStyle/>
                    <a:p>
                      <a:r>
                        <a:rPr lang="en-IN" b="1" dirty="0">
                          <a:solidFill>
                            <a:schemeClr val="bg2">
                              <a:lumMod val="75000"/>
                            </a:schemeClr>
                          </a:solidFill>
                        </a:rPr>
                        <a:t>PAY LOAD</a:t>
                      </a:r>
                    </a:p>
                  </a:txBody>
                  <a:tcPr/>
                </a:tc>
                <a:tc>
                  <a:txBody>
                    <a:bodyPr/>
                    <a:lstStyle/>
                    <a:p>
                      <a:r>
                        <a:rPr lang="en-IN" b="1" dirty="0">
                          <a:solidFill>
                            <a:schemeClr val="bg2">
                              <a:lumMod val="75000"/>
                            </a:schemeClr>
                          </a:solidFill>
                        </a:rPr>
                        <a:t>UP TO 20 KG </a:t>
                      </a:r>
                    </a:p>
                  </a:txBody>
                  <a:tcPr/>
                </a:tc>
                <a:extLst>
                  <a:ext uri="{0D108BD9-81ED-4DB2-BD59-A6C34878D82A}">
                    <a16:rowId xmlns:a16="http://schemas.microsoft.com/office/drawing/2014/main" val="1303365708"/>
                  </a:ext>
                </a:extLst>
              </a:tr>
              <a:tr h="370840">
                <a:tc>
                  <a:txBody>
                    <a:bodyPr/>
                    <a:lstStyle/>
                    <a:p>
                      <a:r>
                        <a:rPr lang="en-IN" b="1" dirty="0">
                          <a:solidFill>
                            <a:schemeClr val="bg2">
                              <a:lumMod val="75000"/>
                            </a:schemeClr>
                          </a:solidFill>
                        </a:rPr>
                        <a:t>DUTY CYCLE</a:t>
                      </a:r>
                    </a:p>
                  </a:txBody>
                  <a:tcPr/>
                </a:tc>
                <a:tc>
                  <a:txBody>
                    <a:bodyPr/>
                    <a:lstStyle/>
                    <a:p>
                      <a:r>
                        <a:rPr lang="en-IN" b="1" dirty="0">
                          <a:solidFill>
                            <a:schemeClr val="bg2">
                              <a:lumMod val="75000"/>
                            </a:schemeClr>
                          </a:solidFill>
                        </a:rPr>
                        <a:t>100%</a:t>
                      </a:r>
                    </a:p>
                  </a:txBody>
                  <a:tcPr/>
                </a:tc>
                <a:extLst>
                  <a:ext uri="{0D108BD9-81ED-4DB2-BD59-A6C34878D82A}">
                    <a16:rowId xmlns:a16="http://schemas.microsoft.com/office/drawing/2014/main" val="657493051"/>
                  </a:ext>
                </a:extLst>
              </a:tr>
              <a:tr h="370840">
                <a:tc>
                  <a:txBody>
                    <a:bodyPr/>
                    <a:lstStyle/>
                    <a:p>
                      <a:r>
                        <a:rPr lang="en-IN" b="1" dirty="0">
                          <a:solidFill>
                            <a:schemeClr val="bg2">
                              <a:lumMod val="75000"/>
                            </a:schemeClr>
                          </a:solidFill>
                        </a:rPr>
                        <a:t>SPECIAL FEATURES</a:t>
                      </a:r>
                    </a:p>
                  </a:txBody>
                  <a:tcPr/>
                </a:tc>
                <a:tc>
                  <a:txBody>
                    <a:bodyPr/>
                    <a:lstStyle/>
                    <a:p>
                      <a:r>
                        <a:rPr lang="en-IN" sz="1400" b="1" i="0" u="none" strike="noStrike" cap="none" dirty="0">
                          <a:solidFill>
                            <a:schemeClr val="bg2">
                              <a:lumMod val="75000"/>
                            </a:schemeClr>
                          </a:solidFill>
                          <a:latin typeface="+mn-lt"/>
                          <a:ea typeface="+mn-ea"/>
                          <a:cs typeface="+mn-cs"/>
                          <a:sym typeface="Arial"/>
                        </a:rPr>
                        <a:t>WIDE RANGE, LARGE LOAD OFFSET AND UNLIMITED MOTION IN AXIS 6</a:t>
                      </a:r>
                    </a:p>
                  </a:txBody>
                  <a:tcPr/>
                </a:tc>
                <a:extLst>
                  <a:ext uri="{0D108BD9-81ED-4DB2-BD59-A6C34878D82A}">
                    <a16:rowId xmlns:a16="http://schemas.microsoft.com/office/drawing/2014/main" val="1443916297"/>
                  </a:ext>
                </a:extLst>
              </a:tr>
            </a:tbl>
          </a:graphicData>
        </a:graphic>
      </p:graphicFrame>
      <p:sp>
        <p:nvSpPr>
          <p:cNvPr id="4" name="TextBox 3">
            <a:extLst>
              <a:ext uri="{FF2B5EF4-FFF2-40B4-BE49-F238E27FC236}">
                <a16:creationId xmlns:a16="http://schemas.microsoft.com/office/drawing/2014/main" id="{E9E09064-8E85-4A1D-AFBC-F72FBB4CC33D}"/>
              </a:ext>
            </a:extLst>
          </p:cNvPr>
          <p:cNvSpPr txBox="1"/>
          <p:nvPr/>
        </p:nvSpPr>
        <p:spPr>
          <a:xfrm>
            <a:off x="791990" y="1037833"/>
            <a:ext cx="2454813" cy="738664"/>
          </a:xfrm>
          <a:prstGeom prst="rect">
            <a:avLst/>
          </a:prstGeom>
          <a:noFill/>
        </p:spPr>
        <p:txBody>
          <a:bodyPr wrap="square" rtlCol="0">
            <a:spAutoFit/>
          </a:bodyPr>
          <a:lstStyle/>
          <a:p>
            <a:r>
              <a:rPr lang="en-IN" sz="1400" dirty="0">
                <a:solidFill>
                  <a:schemeClr val="bg2"/>
                </a:solidFill>
              </a:rPr>
              <a:t>The ABB IRB 2400 is a medium-sized serial robot with a parallel rod.</a:t>
            </a:r>
            <a:endParaRPr lang="en-IN" dirty="0">
              <a:solidFill>
                <a:schemeClr val="bg2"/>
              </a:solidFill>
            </a:endParaRPr>
          </a:p>
        </p:txBody>
      </p:sp>
      <p:pic>
        <p:nvPicPr>
          <p:cNvPr id="1026" name="Picture 2" descr="image">
            <a:extLst>
              <a:ext uri="{FF2B5EF4-FFF2-40B4-BE49-F238E27FC236}">
                <a16:creationId xmlns:a16="http://schemas.microsoft.com/office/drawing/2014/main" id="{BABA2B00-5A69-4871-80BF-75587DE3379D}"/>
              </a:ext>
            </a:extLst>
          </p:cNvPr>
          <p:cNvPicPr>
            <a:picLocks noChangeAspect="1" noChangeArrowheads="1"/>
          </p:cNvPicPr>
          <p:nvPr/>
        </p:nvPicPr>
        <p:blipFill>
          <a:blip r:embed="rId2">
            <a:clrChange>
              <a:clrFrom>
                <a:srgbClr val="DAD9D7"/>
              </a:clrFrom>
              <a:clrTo>
                <a:srgbClr val="DAD9D7">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1990" y="2207384"/>
            <a:ext cx="2298702" cy="261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944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CFE1-27B0-46C8-B399-2B0CD1C935EB}"/>
              </a:ext>
            </a:extLst>
          </p:cNvPr>
          <p:cNvSpPr>
            <a:spLocks noGrp="1"/>
          </p:cNvSpPr>
          <p:nvPr>
            <p:ph type="title"/>
          </p:nvPr>
        </p:nvSpPr>
        <p:spPr>
          <a:xfrm>
            <a:off x="817800" y="412819"/>
            <a:ext cx="5283000" cy="810600"/>
          </a:xfrm>
        </p:spPr>
        <p:txBody>
          <a:bodyPr/>
          <a:lstStyle/>
          <a:p>
            <a:r>
              <a:rPr lang="en-IN" dirty="0"/>
              <a:t>TYPES OF MOTION  </a:t>
            </a:r>
          </a:p>
        </p:txBody>
      </p:sp>
      <p:graphicFrame>
        <p:nvGraphicFramePr>
          <p:cNvPr id="3" name="Table 3">
            <a:extLst>
              <a:ext uri="{FF2B5EF4-FFF2-40B4-BE49-F238E27FC236}">
                <a16:creationId xmlns:a16="http://schemas.microsoft.com/office/drawing/2014/main" id="{33E9987F-B452-4DD6-B359-C93AA3D55D57}"/>
              </a:ext>
            </a:extLst>
          </p:cNvPr>
          <p:cNvGraphicFramePr>
            <a:graphicFrameLocks noGrp="1"/>
          </p:cNvGraphicFramePr>
          <p:nvPr>
            <p:extLst>
              <p:ext uri="{D42A27DB-BD31-4B8C-83A1-F6EECF244321}">
                <p14:modId xmlns:p14="http://schemas.microsoft.com/office/powerpoint/2010/main" val="3632484668"/>
              </p:ext>
            </p:extLst>
          </p:nvPr>
        </p:nvGraphicFramePr>
        <p:xfrm>
          <a:off x="392021" y="1667509"/>
          <a:ext cx="4074472" cy="3178016"/>
        </p:xfrm>
        <a:graphic>
          <a:graphicData uri="http://schemas.openxmlformats.org/drawingml/2006/table">
            <a:tbl>
              <a:tblPr firstRow="1" bandRow="1">
                <a:tableStyleId>{FABFCF23-3B69-468F-B69F-88F6DE6A72F2}</a:tableStyleId>
              </a:tblPr>
              <a:tblGrid>
                <a:gridCol w="641955">
                  <a:extLst>
                    <a:ext uri="{9D8B030D-6E8A-4147-A177-3AD203B41FA5}">
                      <a16:colId xmlns:a16="http://schemas.microsoft.com/office/drawing/2014/main" val="3020909517"/>
                    </a:ext>
                  </a:extLst>
                </a:gridCol>
                <a:gridCol w="1336431">
                  <a:extLst>
                    <a:ext uri="{9D8B030D-6E8A-4147-A177-3AD203B41FA5}">
                      <a16:colId xmlns:a16="http://schemas.microsoft.com/office/drawing/2014/main" val="2543691566"/>
                    </a:ext>
                  </a:extLst>
                </a:gridCol>
                <a:gridCol w="2096086">
                  <a:extLst>
                    <a:ext uri="{9D8B030D-6E8A-4147-A177-3AD203B41FA5}">
                      <a16:colId xmlns:a16="http://schemas.microsoft.com/office/drawing/2014/main" val="3241985663"/>
                    </a:ext>
                  </a:extLst>
                </a:gridCol>
              </a:tblGrid>
              <a:tr h="405884">
                <a:tc>
                  <a:txBody>
                    <a:bodyPr/>
                    <a:lstStyle/>
                    <a:p>
                      <a:r>
                        <a:rPr lang="en-IN" dirty="0"/>
                        <a:t>AXIS</a:t>
                      </a:r>
                    </a:p>
                  </a:txBody>
                  <a:tcPr/>
                </a:tc>
                <a:tc>
                  <a:txBody>
                    <a:bodyPr/>
                    <a:lstStyle/>
                    <a:p>
                      <a:r>
                        <a:rPr lang="en-IN" dirty="0"/>
                        <a:t>TYPE OF MOTION</a:t>
                      </a:r>
                    </a:p>
                  </a:txBody>
                  <a:tcPr/>
                </a:tc>
                <a:tc>
                  <a:txBody>
                    <a:bodyPr/>
                    <a:lstStyle/>
                    <a:p>
                      <a:r>
                        <a:rPr lang="en-IN" dirty="0"/>
                        <a:t>RANGE OF MOVEMENT</a:t>
                      </a:r>
                    </a:p>
                  </a:txBody>
                  <a:tcPr/>
                </a:tc>
                <a:extLst>
                  <a:ext uri="{0D108BD9-81ED-4DB2-BD59-A6C34878D82A}">
                    <a16:rowId xmlns:a16="http://schemas.microsoft.com/office/drawing/2014/main" val="3985563113"/>
                  </a:ext>
                </a:extLst>
              </a:tr>
              <a:tr h="405884">
                <a:tc>
                  <a:txBody>
                    <a:bodyPr/>
                    <a:lstStyle/>
                    <a:p>
                      <a:r>
                        <a:rPr lang="en-IN" dirty="0"/>
                        <a:t>1</a:t>
                      </a:r>
                    </a:p>
                  </a:txBody>
                  <a:tcPr/>
                </a:tc>
                <a:tc>
                  <a:txBody>
                    <a:bodyPr/>
                    <a:lstStyle/>
                    <a:p>
                      <a:r>
                        <a:rPr lang="en-IN" dirty="0"/>
                        <a:t>Rotation Motion</a:t>
                      </a:r>
                    </a:p>
                  </a:txBody>
                  <a:tcPr/>
                </a:tc>
                <a:tc>
                  <a:txBody>
                    <a:bodyPr/>
                    <a:lstStyle/>
                    <a:p>
                      <a:r>
                        <a:rPr lang="en-IN" dirty="0"/>
                        <a:t>-180 to 180</a:t>
                      </a:r>
                    </a:p>
                  </a:txBody>
                  <a:tcPr/>
                </a:tc>
                <a:extLst>
                  <a:ext uri="{0D108BD9-81ED-4DB2-BD59-A6C34878D82A}">
                    <a16:rowId xmlns:a16="http://schemas.microsoft.com/office/drawing/2014/main" val="2190661097"/>
                  </a:ext>
                </a:extLst>
              </a:tr>
              <a:tr h="405884">
                <a:tc>
                  <a:txBody>
                    <a:bodyPr/>
                    <a:lstStyle/>
                    <a:p>
                      <a:r>
                        <a:rPr lang="en-IN" dirty="0"/>
                        <a:t>2</a:t>
                      </a:r>
                    </a:p>
                  </a:txBody>
                  <a:tcPr/>
                </a:tc>
                <a:tc>
                  <a:txBody>
                    <a:bodyPr/>
                    <a:lstStyle/>
                    <a:p>
                      <a:r>
                        <a:rPr lang="en-IN" dirty="0"/>
                        <a:t>Arm Motion</a:t>
                      </a:r>
                    </a:p>
                  </a:txBody>
                  <a:tcPr/>
                </a:tc>
                <a:tc>
                  <a:txBody>
                    <a:bodyPr/>
                    <a:lstStyle/>
                    <a:p>
                      <a:r>
                        <a:rPr lang="en-IN" dirty="0"/>
                        <a:t>-105 to 105</a:t>
                      </a:r>
                    </a:p>
                  </a:txBody>
                  <a:tcPr/>
                </a:tc>
                <a:extLst>
                  <a:ext uri="{0D108BD9-81ED-4DB2-BD59-A6C34878D82A}">
                    <a16:rowId xmlns:a16="http://schemas.microsoft.com/office/drawing/2014/main" val="1999691723"/>
                  </a:ext>
                </a:extLst>
              </a:tr>
              <a:tr h="405884">
                <a:tc>
                  <a:txBody>
                    <a:bodyPr/>
                    <a:lstStyle/>
                    <a:p>
                      <a:r>
                        <a:rPr lang="en-IN" dirty="0"/>
                        <a:t>3</a:t>
                      </a:r>
                    </a:p>
                  </a:txBody>
                  <a:tcPr/>
                </a:tc>
                <a:tc>
                  <a:txBody>
                    <a:bodyPr/>
                    <a:lstStyle/>
                    <a:p>
                      <a:r>
                        <a:rPr lang="en-IN" dirty="0"/>
                        <a:t>Arm Motion </a:t>
                      </a:r>
                    </a:p>
                  </a:txBody>
                  <a:tcPr/>
                </a:tc>
                <a:tc>
                  <a:txBody>
                    <a:bodyPr/>
                    <a:lstStyle/>
                    <a:p>
                      <a:r>
                        <a:rPr lang="en-IN" dirty="0"/>
                        <a:t>-62.5 to 62.5</a:t>
                      </a:r>
                    </a:p>
                  </a:txBody>
                  <a:tcPr/>
                </a:tc>
                <a:extLst>
                  <a:ext uri="{0D108BD9-81ED-4DB2-BD59-A6C34878D82A}">
                    <a16:rowId xmlns:a16="http://schemas.microsoft.com/office/drawing/2014/main" val="1871675340"/>
                  </a:ext>
                </a:extLst>
              </a:tr>
              <a:tr h="405884">
                <a:tc>
                  <a:txBody>
                    <a:bodyPr/>
                    <a:lstStyle/>
                    <a:p>
                      <a:r>
                        <a:rPr lang="en-IN" dirty="0"/>
                        <a:t>4</a:t>
                      </a:r>
                    </a:p>
                  </a:txBody>
                  <a:tcPr/>
                </a:tc>
                <a:tc>
                  <a:txBody>
                    <a:bodyPr/>
                    <a:lstStyle/>
                    <a:p>
                      <a:r>
                        <a:rPr lang="en-IN" dirty="0"/>
                        <a:t>Rotation Motion </a:t>
                      </a:r>
                    </a:p>
                  </a:txBody>
                  <a:tcPr/>
                </a:tc>
                <a:tc>
                  <a:txBody>
                    <a:bodyPr/>
                    <a:lstStyle/>
                    <a:p>
                      <a:r>
                        <a:rPr lang="en-IN" dirty="0"/>
                        <a:t>-200 to 200</a:t>
                      </a:r>
                    </a:p>
                  </a:txBody>
                  <a:tcPr/>
                </a:tc>
                <a:extLst>
                  <a:ext uri="{0D108BD9-81ED-4DB2-BD59-A6C34878D82A}">
                    <a16:rowId xmlns:a16="http://schemas.microsoft.com/office/drawing/2014/main" val="2395846654"/>
                  </a:ext>
                </a:extLst>
              </a:tr>
              <a:tr h="405884">
                <a:tc>
                  <a:txBody>
                    <a:bodyPr/>
                    <a:lstStyle/>
                    <a:p>
                      <a:r>
                        <a:rPr lang="en-IN" dirty="0"/>
                        <a:t>5</a:t>
                      </a:r>
                    </a:p>
                  </a:txBody>
                  <a:tcPr/>
                </a:tc>
                <a:tc>
                  <a:txBody>
                    <a:bodyPr/>
                    <a:lstStyle/>
                    <a:p>
                      <a:r>
                        <a:rPr lang="en-IN" dirty="0"/>
                        <a:t>Bend motion </a:t>
                      </a:r>
                    </a:p>
                  </a:txBody>
                  <a:tcPr/>
                </a:tc>
                <a:tc>
                  <a:txBody>
                    <a:bodyPr/>
                    <a:lstStyle/>
                    <a:p>
                      <a:r>
                        <a:rPr lang="en-IN" dirty="0"/>
                        <a:t>-120 to 120</a:t>
                      </a:r>
                    </a:p>
                  </a:txBody>
                  <a:tcPr/>
                </a:tc>
                <a:extLst>
                  <a:ext uri="{0D108BD9-81ED-4DB2-BD59-A6C34878D82A}">
                    <a16:rowId xmlns:a16="http://schemas.microsoft.com/office/drawing/2014/main" val="3003914515"/>
                  </a:ext>
                </a:extLst>
              </a:tr>
              <a:tr h="405884">
                <a:tc>
                  <a:txBody>
                    <a:bodyPr/>
                    <a:lstStyle/>
                    <a:p>
                      <a:r>
                        <a:rPr lang="en-IN" dirty="0"/>
                        <a:t>6</a:t>
                      </a:r>
                    </a:p>
                  </a:txBody>
                  <a:tcPr/>
                </a:tc>
                <a:tc>
                  <a:txBody>
                    <a:bodyPr/>
                    <a:lstStyle/>
                    <a:p>
                      <a:r>
                        <a:rPr lang="en-IN" dirty="0"/>
                        <a:t>Turn Motion </a:t>
                      </a:r>
                    </a:p>
                  </a:txBody>
                  <a:tcPr/>
                </a:tc>
                <a:tc>
                  <a:txBody>
                    <a:bodyPr/>
                    <a:lstStyle/>
                    <a:p>
                      <a:r>
                        <a:rPr lang="en-IN" dirty="0"/>
                        <a:t>-400 to 400</a:t>
                      </a:r>
                    </a:p>
                  </a:txBody>
                  <a:tcPr/>
                </a:tc>
                <a:extLst>
                  <a:ext uri="{0D108BD9-81ED-4DB2-BD59-A6C34878D82A}">
                    <a16:rowId xmlns:a16="http://schemas.microsoft.com/office/drawing/2014/main" val="1069982974"/>
                  </a:ext>
                </a:extLst>
              </a:tr>
            </a:tbl>
          </a:graphicData>
        </a:graphic>
      </p:graphicFrame>
      <p:pic>
        <p:nvPicPr>
          <p:cNvPr id="1026" name="Picture 2">
            <a:extLst>
              <a:ext uri="{FF2B5EF4-FFF2-40B4-BE49-F238E27FC236}">
                <a16:creationId xmlns:a16="http://schemas.microsoft.com/office/drawing/2014/main" id="{9AA985B2-60B2-4524-858D-51AC63B4E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509" y="1667509"/>
            <a:ext cx="4136449" cy="31683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8AF393-5026-4781-AD02-2FB1FC7C0E0A}"/>
              </a:ext>
            </a:extLst>
          </p:cNvPr>
          <p:cNvSpPr txBox="1"/>
          <p:nvPr/>
        </p:nvSpPr>
        <p:spPr>
          <a:xfrm>
            <a:off x="536028" y="1021606"/>
            <a:ext cx="6217920" cy="307777"/>
          </a:xfrm>
          <a:prstGeom prst="rect">
            <a:avLst/>
          </a:prstGeom>
          <a:noFill/>
        </p:spPr>
        <p:txBody>
          <a:bodyPr wrap="square" rtlCol="0">
            <a:spAutoFit/>
          </a:bodyPr>
          <a:lstStyle/>
          <a:p>
            <a:r>
              <a:rPr lang="en-US" dirty="0">
                <a:solidFill>
                  <a:schemeClr val="bg1"/>
                </a:solidFill>
              </a:rPr>
              <a:t>IRB 2400 : 6 R Manipulator (R – revolute) </a:t>
            </a:r>
            <a:endParaRPr lang="en-IN" dirty="0">
              <a:solidFill>
                <a:schemeClr val="bg1"/>
              </a:solidFill>
            </a:endParaRPr>
          </a:p>
        </p:txBody>
      </p:sp>
    </p:spTree>
    <p:extLst>
      <p:ext uri="{BB962C8B-B14F-4D97-AF65-F5344CB8AC3E}">
        <p14:creationId xmlns:p14="http://schemas.microsoft.com/office/powerpoint/2010/main" val="120101489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2715064" y="1913228"/>
            <a:ext cx="6249487"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b="1" dirty="0"/>
              <a:t>DENAVIT–HARTENBERG PARAMETERS</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Go!</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4"/>
                                        </p:tgtEl>
                                      </p:cBhvr>
                                    </p:animEffect>
                                    <p:animScale>
                                      <p:cBhvr>
                                        <p:cTn id="7" dur="250" autoRev="1" fill="hold"/>
                                        <p:tgtEl>
                                          <p:spTgt spid="2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8A398EA7-02A7-4A56-8B16-D1F513B99F6F}"/>
              </a:ext>
            </a:extLst>
          </p:cNvPr>
          <p:cNvSpPr/>
          <p:nvPr/>
        </p:nvSpPr>
        <p:spPr>
          <a:xfrm>
            <a:off x="379867" y="1248920"/>
            <a:ext cx="3017520" cy="302455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2C74AC-9924-4FEE-BBFD-7413C8FC0FD7}"/>
              </a:ext>
            </a:extLst>
          </p:cNvPr>
          <p:cNvSpPr>
            <a:spLocks noGrp="1"/>
          </p:cNvSpPr>
          <p:nvPr>
            <p:ph type="body" idx="1"/>
          </p:nvPr>
        </p:nvSpPr>
        <p:spPr>
          <a:xfrm>
            <a:off x="599752" y="1799286"/>
            <a:ext cx="2663953" cy="1561921"/>
          </a:xfrm>
        </p:spPr>
        <p:txBody>
          <a:bodyPr/>
          <a:lstStyle/>
          <a:p>
            <a:pPr marL="152400" indent="0">
              <a:buNone/>
            </a:pPr>
            <a:r>
              <a:rPr lang="en-IN" sz="1400" b="1" dirty="0">
                <a:solidFill>
                  <a:schemeClr val="bg2"/>
                </a:solidFill>
              </a:rPr>
              <a:t>The Denavit–Hartenberg parameters (DH parameters) are the four parameters associated with a particular convention for attaching reference frames to the links of a spatial kinematic chain, or robot manipulator.</a:t>
            </a:r>
          </a:p>
          <a:p>
            <a:endParaRPr lang="en-IN" dirty="0"/>
          </a:p>
        </p:txBody>
      </p:sp>
      <p:cxnSp>
        <p:nvCxnSpPr>
          <p:cNvPr id="5" name="Straight Arrow Connector 4">
            <a:extLst>
              <a:ext uri="{FF2B5EF4-FFF2-40B4-BE49-F238E27FC236}">
                <a16:creationId xmlns:a16="http://schemas.microsoft.com/office/drawing/2014/main" id="{38104B48-D3E2-4C98-B96A-0F7288038392}"/>
              </a:ext>
            </a:extLst>
          </p:cNvPr>
          <p:cNvCxnSpPr>
            <a:cxnSpLocks/>
          </p:cNvCxnSpPr>
          <p:nvPr/>
        </p:nvCxnSpPr>
        <p:spPr>
          <a:xfrm flipV="1">
            <a:off x="3067752" y="1356658"/>
            <a:ext cx="982982" cy="600295"/>
          </a:xfrm>
          <a:prstGeom prst="straightConnector1">
            <a:avLst/>
          </a:prstGeom>
          <a:ln>
            <a:solidFill>
              <a:schemeClr val="accent1"/>
            </a:solidFill>
            <a:prstDash val="dash"/>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870CF6D0-A716-4923-AEB4-644F5A6A08A3}"/>
              </a:ext>
            </a:extLst>
          </p:cNvPr>
          <p:cNvCxnSpPr>
            <a:cxnSpLocks/>
          </p:cNvCxnSpPr>
          <p:nvPr/>
        </p:nvCxnSpPr>
        <p:spPr>
          <a:xfrm flipV="1">
            <a:off x="3216471" y="2197155"/>
            <a:ext cx="1223011" cy="159953"/>
          </a:xfrm>
          <a:prstGeom prst="straightConnector1">
            <a:avLst/>
          </a:prstGeom>
          <a:ln>
            <a:solidFill>
              <a:schemeClr val="tx2">
                <a:lumMod val="40000"/>
                <a:lumOff val="60000"/>
              </a:schemeClr>
            </a:solidFill>
            <a:prstDash val="dash"/>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7E2DFF1B-0E53-4E06-B8C4-D943069545CB}"/>
              </a:ext>
            </a:extLst>
          </p:cNvPr>
          <p:cNvCxnSpPr>
            <a:cxnSpLocks/>
          </p:cNvCxnSpPr>
          <p:nvPr/>
        </p:nvCxnSpPr>
        <p:spPr>
          <a:xfrm>
            <a:off x="3067752" y="3457189"/>
            <a:ext cx="610948" cy="437391"/>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2C0251A-E9BD-4F61-9780-DA48E895056D}"/>
              </a:ext>
            </a:extLst>
          </p:cNvPr>
          <p:cNvCxnSpPr>
            <a:cxnSpLocks/>
          </p:cNvCxnSpPr>
          <p:nvPr/>
        </p:nvCxnSpPr>
        <p:spPr>
          <a:xfrm>
            <a:off x="3248372" y="2981342"/>
            <a:ext cx="1159208" cy="154152"/>
          </a:xfrm>
          <a:prstGeom prst="straightConnector1">
            <a:avLst/>
          </a:prstGeom>
          <a:ln>
            <a:solidFill>
              <a:schemeClr val="tx2">
                <a:lumMod val="20000"/>
                <a:lumOff val="80000"/>
              </a:schemeClr>
            </a:solidFill>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BE30950-DFF0-4832-9606-FA4918F211A0}"/>
                  </a:ext>
                </a:extLst>
              </p:cNvPr>
              <p:cNvSpPr txBox="1"/>
              <p:nvPr/>
            </p:nvSpPr>
            <p:spPr>
              <a:xfrm>
                <a:off x="4050733" y="1154046"/>
                <a:ext cx="463606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solidFill>
                            <a:schemeClr val="bg2"/>
                          </a:solidFill>
                          <a:latin typeface="Cambria Math" panose="02040503050406030204" pitchFamily="18" charset="0"/>
                        </a:rPr>
                        <m:t>𝑑</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𝑜𝑓𝑓𝑠𝑒𝑡</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𝑎𝑙𝑜𝑛𝑔</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𝑝𝑟𝑒𝑣𝑖𝑜</m:t>
                      </m:r>
                      <m:r>
                        <a:rPr lang="en-IN" b="0" i="1" smtClean="0">
                          <a:solidFill>
                            <a:schemeClr val="bg2"/>
                          </a:solidFill>
                          <a:latin typeface="Cambria Math" panose="02040503050406030204" pitchFamily="18" charset="0"/>
                        </a:rPr>
                        <m:t>𝑢</m:t>
                      </m:r>
                      <m:r>
                        <a:rPr lang="en-IN" b="0" i="1">
                          <a:solidFill>
                            <a:schemeClr val="bg2"/>
                          </a:solidFill>
                          <a:latin typeface="Cambria Math" panose="02040503050406030204" pitchFamily="18" charset="0"/>
                        </a:rPr>
                        <m:t>𝑠</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𝑧</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𝑡𝑜</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𝑡h𝑒</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𝑐𝑜𝑚𝑚𝑜𝑛</m:t>
                      </m:r>
                      <m:r>
                        <a:rPr lang="en-IN" b="0" i="0">
                          <a:solidFill>
                            <a:schemeClr val="bg2"/>
                          </a:solidFill>
                          <a:latin typeface="Cambria Math" panose="02040503050406030204" pitchFamily="18" charset="0"/>
                        </a:rPr>
                        <m:t> </m:t>
                      </m:r>
                      <m:r>
                        <a:rPr lang="en-IN" b="0" i="1">
                          <a:solidFill>
                            <a:schemeClr val="bg2"/>
                          </a:solidFill>
                          <a:latin typeface="Cambria Math" panose="02040503050406030204" pitchFamily="18" charset="0"/>
                        </a:rPr>
                        <m:t>𝑛𝑜𝑟𝑚𝑎𝑙</m:t>
                      </m:r>
                    </m:oMath>
                  </m:oMathPara>
                </a14:m>
                <a:endParaRPr lang="en-IN" dirty="0">
                  <a:solidFill>
                    <a:schemeClr val="bg2"/>
                  </a:solidFill>
                </a:endParaRPr>
              </a:p>
            </p:txBody>
          </p:sp>
        </mc:Choice>
        <mc:Fallback xmlns="">
          <p:sp>
            <p:nvSpPr>
              <p:cNvPr id="38" name="TextBox 37">
                <a:extLst>
                  <a:ext uri="{FF2B5EF4-FFF2-40B4-BE49-F238E27FC236}">
                    <a16:creationId xmlns:a16="http://schemas.microsoft.com/office/drawing/2014/main" id="{8BE30950-DFF0-4832-9606-FA4918F211A0}"/>
                  </a:ext>
                </a:extLst>
              </p:cNvPr>
              <p:cNvSpPr txBox="1">
                <a:spLocks noRot="1" noChangeAspect="1" noMove="1" noResize="1" noEditPoints="1" noAdjustHandles="1" noChangeArrowheads="1" noChangeShapeType="1" noTextEdit="1"/>
              </p:cNvSpPr>
              <p:nvPr/>
            </p:nvSpPr>
            <p:spPr>
              <a:xfrm>
                <a:off x="4050733" y="1154046"/>
                <a:ext cx="4636067" cy="307777"/>
              </a:xfrm>
              <a:prstGeom prst="rect">
                <a:avLst/>
              </a:prstGeom>
              <a:blipFill>
                <a:blip r:embed="rId2"/>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60056CA-6EBB-49DD-84A2-A24A5DE57A1C}"/>
                  </a:ext>
                </a:extLst>
              </p:cNvPr>
              <p:cNvSpPr txBox="1"/>
              <p:nvPr/>
            </p:nvSpPr>
            <p:spPr>
              <a:xfrm>
                <a:off x="4192133" y="2060643"/>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1" i="1">
                          <a:solidFill>
                            <a:schemeClr val="bg2"/>
                          </a:solidFill>
                          <a:latin typeface="Cambria Math" panose="02040503050406030204" pitchFamily="18" charset="0"/>
                        </a:rPr>
                        <m:t>𝜃</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𝑎𝑛𝑔𝑙𝑒</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𝑎𝑏𝑜𝑢𝑡</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𝑝𝑟𝑒𝑣𝑖𝑜𝑢𝑠</m:t>
                      </m:r>
                      <m:r>
                        <a:rPr lang="en-IN" b="1" i="1">
                          <a:solidFill>
                            <a:schemeClr val="bg2"/>
                          </a:solidFill>
                          <a:latin typeface="Cambria Math" panose="02040503050406030204" pitchFamily="18" charset="0"/>
                        </a:rPr>
                        <m:t> </m:t>
                      </m:r>
                      <m:sSub>
                        <m:sSubPr>
                          <m:ctrlPr>
                            <a:rPr lang="en-IN" b="1" i="1">
                              <a:solidFill>
                                <a:schemeClr val="bg2"/>
                              </a:solidFill>
                              <a:latin typeface="Cambria Math" panose="02040503050406030204" pitchFamily="18" charset="0"/>
                            </a:rPr>
                          </m:ctrlPr>
                        </m:sSubPr>
                        <m:e>
                          <m:r>
                            <a:rPr lang="en-IN" b="1" i="1">
                              <a:solidFill>
                                <a:schemeClr val="bg2"/>
                              </a:solidFill>
                              <a:latin typeface="Cambria Math" panose="02040503050406030204" pitchFamily="18" charset="0"/>
                            </a:rPr>
                            <m:t>𝑧</m:t>
                          </m:r>
                        </m:e>
                        <m:sub>
                          <m:r>
                            <a:rPr lang="en-IN" b="1" i="1">
                              <a:solidFill>
                                <a:schemeClr val="bg2"/>
                              </a:solidFill>
                              <a:latin typeface="Cambria Math" panose="02040503050406030204" pitchFamily="18" charset="0"/>
                            </a:rPr>
                            <m:t>𝑖</m:t>
                          </m:r>
                        </m:sub>
                      </m:sSub>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𝑓𝑟𝑜𝑚</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𝑜𝑙𝑑</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𝑥</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𝑡𝑜</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𝑛𝑒𝑤</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𝑥</m:t>
                      </m:r>
                      <m:r>
                        <a:rPr lang="en-IN" b="1" i="1">
                          <a:solidFill>
                            <a:schemeClr val="bg2"/>
                          </a:solidFill>
                          <a:latin typeface="Cambria Math" panose="02040503050406030204" pitchFamily="18" charset="0"/>
                        </a:rPr>
                        <m:t>.</m:t>
                      </m:r>
                    </m:oMath>
                  </m:oMathPara>
                </a14:m>
                <a:endParaRPr lang="en-IN" b="1" i="1" dirty="0">
                  <a:solidFill>
                    <a:schemeClr val="bg2"/>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160056CA-6EBB-49DD-84A2-A24A5DE57A1C}"/>
                  </a:ext>
                </a:extLst>
              </p:cNvPr>
              <p:cNvSpPr txBox="1">
                <a:spLocks noRot="1" noChangeAspect="1" noMove="1" noResize="1" noEditPoints="1" noAdjustHandles="1" noChangeArrowheads="1" noChangeShapeType="1" noTextEdit="1"/>
              </p:cNvSpPr>
              <p:nvPr/>
            </p:nvSpPr>
            <p:spPr>
              <a:xfrm>
                <a:off x="4192133" y="2060643"/>
                <a:ext cx="4572000" cy="307777"/>
              </a:xfrm>
              <a:prstGeom prst="rect">
                <a:avLst/>
              </a:prstGeom>
              <a:blipFill>
                <a:blip r:embed="rId3"/>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53AE7D0-B8B8-40A4-A382-F2886118350F}"/>
                  </a:ext>
                </a:extLst>
              </p:cNvPr>
              <p:cNvSpPr txBox="1"/>
              <p:nvPr/>
            </p:nvSpPr>
            <p:spPr>
              <a:xfrm>
                <a:off x="3678700" y="2938551"/>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en-IN" b="1" i="1">
                              <a:solidFill>
                                <a:schemeClr val="bg2"/>
                              </a:solidFill>
                              <a:latin typeface="Cambria Math" panose="02040503050406030204" pitchFamily="18" charset="0"/>
                            </a:rPr>
                          </m:ctrlPr>
                        </m:fPr>
                        <m:num>
                          <m:r>
                            <a:rPr lang="en-IN" b="1" i="1">
                              <a:solidFill>
                                <a:schemeClr val="bg2"/>
                              </a:solidFill>
                              <a:latin typeface="Cambria Math" panose="02040503050406030204" pitchFamily="18" charset="0"/>
                            </a:rPr>
                            <m:t>𝑟</m:t>
                          </m:r>
                        </m:num>
                        <m:den>
                          <m:r>
                            <a:rPr lang="en-IN" b="1" i="1">
                              <a:solidFill>
                                <a:schemeClr val="bg2"/>
                              </a:solidFill>
                              <a:latin typeface="Cambria Math" panose="02040503050406030204" pitchFamily="18" charset="0"/>
                            </a:rPr>
                            <m:t>𝑎</m:t>
                          </m:r>
                        </m:den>
                      </m:f>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𝑙𝑒𝑛𝑔𝑡h</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𝑜𝑓</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𝑡h𝑒</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𝑐𝑜𝑚𝑚𝑜𝑛</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𝑛𝑜𝑟𝑚𝑎𝑙</m:t>
                      </m:r>
                    </m:oMath>
                  </m:oMathPara>
                </a14:m>
                <a:endParaRPr lang="en-IN" b="1" i="1" dirty="0">
                  <a:solidFill>
                    <a:schemeClr val="bg2"/>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E53AE7D0-B8B8-40A4-A382-F2886118350F}"/>
                  </a:ext>
                </a:extLst>
              </p:cNvPr>
              <p:cNvSpPr txBox="1">
                <a:spLocks noRot="1" noChangeAspect="1" noMove="1" noResize="1" noEditPoints="1" noAdjustHandles="1" noChangeArrowheads="1" noChangeShapeType="1" noTextEdit="1"/>
              </p:cNvSpPr>
              <p:nvPr/>
            </p:nvSpPr>
            <p:spPr>
              <a:xfrm>
                <a:off x="3678700" y="2938551"/>
                <a:ext cx="4572000" cy="307777"/>
              </a:xfrm>
              <a:prstGeom prst="rect">
                <a:avLst/>
              </a:prstGeom>
              <a:blipFill>
                <a:blip r:embed="rId4"/>
                <a:stretch>
                  <a:fillRect t="-92157" b="-152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5560FF8-9C93-4E82-A477-35D4CB66F644}"/>
                  </a:ext>
                </a:extLst>
              </p:cNvPr>
              <p:cNvSpPr txBox="1"/>
              <p:nvPr/>
            </p:nvSpPr>
            <p:spPr>
              <a:xfrm>
                <a:off x="3559243" y="3740692"/>
                <a:ext cx="551609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1" i="1">
                          <a:solidFill>
                            <a:schemeClr val="bg2"/>
                          </a:solidFill>
                          <a:latin typeface="Cambria Math" panose="02040503050406030204" pitchFamily="18" charset="0"/>
                        </a:rPr>
                        <m:t>𝛼</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𝑎𝑛𝑔𝑙𝑒</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𝑎𝑏𝑜𝑢𝑡</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𝑐𝑜𝑚𝑚𝑜𝑛</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𝑛𝑜𝑟𝑚𝑎𝑙</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𝑓𝑟𝑜𝑚</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𝑜𝑙𝑑</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𝑧</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𝑎𝑥𝑖𝑠</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𝑡𝑜</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𝑛𝑒𝑤</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𝑧</m:t>
                      </m:r>
                      <m:r>
                        <a:rPr lang="en-IN" b="1" i="1">
                          <a:solidFill>
                            <a:schemeClr val="bg2"/>
                          </a:solidFill>
                          <a:latin typeface="Cambria Math" panose="02040503050406030204" pitchFamily="18" charset="0"/>
                        </a:rPr>
                        <m:t> </m:t>
                      </m:r>
                      <m:r>
                        <a:rPr lang="en-IN" b="1" i="1">
                          <a:solidFill>
                            <a:schemeClr val="bg2"/>
                          </a:solidFill>
                          <a:latin typeface="Cambria Math" panose="02040503050406030204" pitchFamily="18" charset="0"/>
                        </a:rPr>
                        <m:t>𝑎𝑥𝑖𝑠</m:t>
                      </m:r>
                      <m:r>
                        <a:rPr lang="en-IN" b="1" i="1">
                          <a:solidFill>
                            <a:schemeClr val="bg2"/>
                          </a:solidFill>
                          <a:latin typeface="Cambria Math" panose="02040503050406030204" pitchFamily="18" charset="0"/>
                        </a:rPr>
                        <m:t>. </m:t>
                      </m:r>
                    </m:oMath>
                  </m:oMathPara>
                </a14:m>
                <a:endParaRPr lang="en-IN" b="1" i="1" dirty="0">
                  <a:solidFill>
                    <a:schemeClr val="bg2"/>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55560FF8-9C93-4E82-A477-35D4CB66F644}"/>
                  </a:ext>
                </a:extLst>
              </p:cNvPr>
              <p:cNvSpPr txBox="1">
                <a:spLocks noRot="1" noChangeAspect="1" noMove="1" noResize="1" noEditPoints="1" noAdjustHandles="1" noChangeArrowheads="1" noChangeShapeType="1" noTextEdit="1"/>
              </p:cNvSpPr>
              <p:nvPr/>
            </p:nvSpPr>
            <p:spPr>
              <a:xfrm>
                <a:off x="3559243" y="3740692"/>
                <a:ext cx="5516099" cy="307777"/>
              </a:xfrm>
              <a:prstGeom prst="rect">
                <a:avLst/>
              </a:prstGeom>
              <a:blipFill>
                <a:blip r:embed="rId5"/>
                <a:stretch>
                  <a:fillRect b="-10000"/>
                </a:stretch>
              </a:blipFill>
            </p:spPr>
            <p:txBody>
              <a:bodyPr/>
              <a:lstStyle/>
              <a:p>
                <a:r>
                  <a:rPr lang="en-IN">
                    <a:noFill/>
                  </a:rPr>
                  <a:t> </a:t>
                </a:r>
              </a:p>
            </p:txBody>
          </p:sp>
        </mc:Fallback>
      </mc:AlternateContent>
    </p:spTree>
    <p:extLst>
      <p:ext uri="{BB962C8B-B14F-4D97-AF65-F5344CB8AC3E}">
        <p14:creationId xmlns:p14="http://schemas.microsoft.com/office/powerpoint/2010/main" val="1799243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DF44-AE57-4EA7-A465-90E439356DD4}"/>
              </a:ext>
            </a:extLst>
          </p:cNvPr>
          <p:cNvSpPr>
            <a:spLocks noGrp="1"/>
          </p:cNvSpPr>
          <p:nvPr>
            <p:ph type="title"/>
          </p:nvPr>
        </p:nvSpPr>
        <p:spPr>
          <a:xfrm>
            <a:off x="817799" y="444350"/>
            <a:ext cx="7348495" cy="810600"/>
          </a:xfrm>
        </p:spPr>
        <p:txBody>
          <a:bodyPr/>
          <a:lstStyle/>
          <a:p>
            <a:r>
              <a:rPr lang="en-IN" sz="2400" dirty="0"/>
              <a:t>The constraints on the relationship between the axes are :</a:t>
            </a:r>
            <a:br>
              <a:rPr lang="en-IN" sz="2400" dirty="0"/>
            </a:br>
            <a:endParaRPr lang="en-IN"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8D8EBD5-0555-432C-8781-E1CC6FC6865C}"/>
                  </a:ext>
                </a:extLst>
              </p:cNvPr>
              <p:cNvSpPr txBox="1"/>
              <p:nvPr/>
            </p:nvSpPr>
            <p:spPr>
              <a:xfrm>
                <a:off x="1885556" y="1965839"/>
                <a:ext cx="7056645" cy="1207638"/>
              </a:xfrm>
              <a:prstGeom prst="rect">
                <a:avLst/>
              </a:prstGeom>
              <a:noFill/>
            </p:spPr>
            <p:txBody>
              <a:bodyPr wrap="square">
                <a:spAutoFit/>
              </a:bodyPr>
              <a:lstStyle/>
              <a:p>
                <a:pPr marL="342900" lvl="0" indent="-342900">
                  <a:lnSpc>
                    <a:spcPct val="115000"/>
                  </a:lnSpc>
                  <a:buClr>
                    <a:schemeClr val="bg2"/>
                  </a:buClr>
                  <a:buFont typeface="Wingdings" panose="05000000000000000000" pitchFamily="2" charset="2"/>
                  <a:buChar char="q"/>
                </a:pPr>
                <a14:m>
                  <m:oMath xmlns:m="http://schemas.openxmlformats.org/officeDocument/2006/math">
                    <m:r>
                      <a:rPr lang="en-IN" sz="16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𝑎𝑥𝑖𝑠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𝑝𝑒𝑟𝑝𝑒𝑛𝑑𝑖𝑐𝑢𝑙𝑎𝑟</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𝑡𝑜</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𝑏𝑜𝑡h</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𝑎𝑥𝑒𝑠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Clr>
                    <a:schemeClr val="bg2"/>
                  </a:buClr>
                  <a:buFont typeface="Wingdings" panose="05000000000000000000" pitchFamily="2" charset="2"/>
                  <a:buChar char="q"/>
                </a:pPr>
                <a14:m>
                  <m:oMath xmlns:m="http://schemas.openxmlformats.org/officeDocument/2006/math">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𝑎𝑥𝑖𝑠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𝑖𝑛𝑡𝑒𝑟𝑠𝑒𝑐𝑡𝑠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𝑏𝑜𝑡h</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𝑎𝑥𝑒𝑠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Clr>
                    <a:schemeClr val="bg2"/>
                  </a:buClr>
                  <a:buFont typeface="Wingdings" panose="05000000000000000000" pitchFamily="2" charset="2"/>
                  <a:buChar char="q"/>
                </a:pPr>
                <a14:m>
                  <m:oMath xmlns:m="http://schemas.openxmlformats.org/officeDocument/2006/math">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𝑜𝑟𝑖𝑔𝑖𝑛</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𝑗𝑜𝑖𝑛𝑡</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𝑖𝑛𝑡𝑒𝑟𝑠𝑒𝑐𝑡𝑖𝑜𝑛</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Clr>
                    <a:schemeClr val="bg2"/>
                  </a:buClr>
                  <a:buFont typeface="Wingdings" panose="05000000000000000000" pitchFamily="2" charset="2"/>
                  <a:buChar char="q"/>
                </a:pPr>
                <a14:m>
                  <m:oMath xmlns:m="http://schemas.openxmlformats.org/officeDocument/2006/math">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𝑐𝑜𝑚𝑝𝑙𝑒𝑡𝑒𝑠</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𝑟𝑖𝑔h𝑡</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h𝑎𝑛𝑑𝑒𝑑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𝑟𝑒𝑓𝑒𝑟𝑒𝑛𝑐𝑒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𝑓𝑟𝑎𝑚𝑒</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𝑏𝑎𝑠𝑒𝑑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𝑜𝑛</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IN" sz="16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sz="16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98D8EBD5-0555-432C-8781-E1CC6FC6865C}"/>
                  </a:ext>
                </a:extLst>
              </p:cNvPr>
              <p:cNvSpPr txBox="1">
                <a:spLocks noRot="1" noChangeAspect="1" noMove="1" noResize="1" noEditPoints="1" noAdjustHandles="1" noChangeArrowheads="1" noChangeShapeType="1" noTextEdit="1"/>
              </p:cNvSpPr>
              <p:nvPr/>
            </p:nvSpPr>
            <p:spPr>
              <a:xfrm>
                <a:off x="1885556" y="1965839"/>
                <a:ext cx="7056645" cy="1207638"/>
              </a:xfrm>
              <a:prstGeom prst="rect">
                <a:avLst/>
              </a:prstGeom>
              <a:blipFill>
                <a:blip r:embed="rId2"/>
                <a:stretch>
                  <a:fillRect l="-345" b="-4020"/>
                </a:stretch>
              </a:blipFill>
            </p:spPr>
            <p:txBody>
              <a:bodyPr/>
              <a:lstStyle/>
              <a:p>
                <a:r>
                  <a:rPr lang="en-IN">
                    <a:noFill/>
                  </a:rPr>
                  <a:t> </a:t>
                </a:r>
              </a:p>
            </p:txBody>
          </p:sp>
        </mc:Fallback>
      </mc:AlternateContent>
    </p:spTree>
    <p:extLst>
      <p:ext uri="{BB962C8B-B14F-4D97-AF65-F5344CB8AC3E}">
        <p14:creationId xmlns:p14="http://schemas.microsoft.com/office/powerpoint/2010/main" val="398909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1390</Words>
  <Application>Microsoft Office PowerPoint</Application>
  <PresentationFormat>On-screen Show (16:9)</PresentationFormat>
  <Paragraphs>182</Paragraphs>
  <Slides>38</Slides>
  <Notes>14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Advent Pro</vt:lpstr>
      <vt:lpstr>Wingdings</vt:lpstr>
      <vt:lpstr>Cambria Math</vt:lpstr>
      <vt:lpstr>Arial</vt:lpstr>
      <vt:lpstr>Advent Pro Medium</vt:lpstr>
      <vt:lpstr>Segoe UI</vt:lpstr>
      <vt:lpstr>Times New Roman</vt:lpstr>
      <vt:lpstr>Bungee</vt:lpstr>
      <vt:lpstr>Calibri</vt:lpstr>
      <vt:lpstr>Interactive Tech by Slidesgo</vt:lpstr>
      <vt:lpstr>Equation</vt:lpstr>
      <vt:lpstr>ABB IRB 2400 </vt:lpstr>
      <vt:lpstr>TEAM 1  GROUP MEMBER_NAME </vt:lpstr>
      <vt:lpstr>INTRODUCTION</vt:lpstr>
      <vt:lpstr>   ABB-IRB 2400</vt:lpstr>
      <vt:lpstr>DESCRIPTION </vt:lpstr>
      <vt:lpstr>TYPES OF MOTION  </vt:lpstr>
      <vt:lpstr>DENAVIT–HARTENBERG PARAMETERS</vt:lpstr>
      <vt:lpstr>PowerPoint Presentation</vt:lpstr>
      <vt:lpstr>The constraints on the relationship between the axes are : </vt:lpstr>
      <vt:lpstr>DH Parameters for the IRB-2400 Manipulator</vt:lpstr>
      <vt:lpstr>FORWARD KINEMATICS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TRANS_MATRIX</vt:lpstr>
      <vt:lpstr>SIMULATION</vt:lpstr>
      <vt:lpstr>INVERSE KINEMATICS</vt:lpstr>
      <vt:lpstr>Theory</vt:lpstr>
      <vt:lpstr>DECOUPLING:</vt:lpstr>
      <vt:lpstr>decoupling :</vt:lpstr>
      <vt:lpstr>Solving for the JOINT VARIABLES:</vt:lpstr>
      <vt:lpstr>Joint angle 1:</vt:lpstr>
      <vt:lpstr>CODE to solve Q1 : </vt:lpstr>
      <vt:lpstr>Joint angle 2: notations</vt:lpstr>
      <vt:lpstr>Joint angle 2: calculation</vt:lpstr>
      <vt:lpstr>Code to solve q2:</vt:lpstr>
      <vt:lpstr>Joint angle 3:</vt:lpstr>
      <vt:lpstr>Code to solve q3:</vt:lpstr>
      <vt:lpstr>Joint angles 4, 5 &amp; 6:</vt:lpstr>
      <vt:lpstr>Code to solve q4,q5,q6: </vt:lpstr>
      <vt:lpstr>OUTput: </vt:lpstr>
      <vt:lpstr>PowerPoint Presentation</vt:lpstr>
      <vt:lpstr>Advantages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ABB IRB 2400</dc:title>
  <dc:creator>Lakshaya Karthikeyan</dc:creator>
  <cp:lastModifiedBy>Isha Indhu S</cp:lastModifiedBy>
  <cp:revision>35</cp:revision>
  <dcterms:created xsi:type="dcterms:W3CDTF">2020-12-13T17:05:03Z</dcterms:created>
  <dcterms:modified xsi:type="dcterms:W3CDTF">2020-12-14T07:05:16Z</dcterms:modified>
</cp:coreProperties>
</file>